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71" r:id="rId7"/>
    <p:sldId id="272" r:id="rId8"/>
    <p:sldId id="273" r:id="rId9"/>
    <p:sldId id="274" r:id="rId10"/>
    <p:sldId id="275" r:id="rId11"/>
    <p:sldId id="276" r:id="rId12"/>
    <p:sldId id="277" r:id="rId13"/>
    <p:sldId id="280" r:id="rId14"/>
    <p:sldId id="281" r:id="rId15"/>
    <p:sldId id="282" r:id="rId16"/>
    <p:sldId id="283" r:id="rId17"/>
    <p:sldId id="284" r:id="rId18"/>
    <p:sldId id="279" r:id="rId19"/>
    <p:sldId id="270" r:id="rId20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15A40"/>
    <a:srgbClr val="D1D7CB"/>
    <a:srgbClr val="AFC6AE"/>
    <a:srgbClr val="5A7D59"/>
    <a:srgbClr val="FFCC00"/>
    <a:srgbClr val="FF0066"/>
    <a:srgbClr val="FF6699"/>
    <a:srgbClr val="92B191"/>
    <a:srgbClr val="E7E8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D03447BB-5D67-496B-8E87-E561075AD55C}" styleName="어두운 스타일 1 - 강조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505E3EF-67EA-436B-97B2-0124C06EBD24}" styleName="보통 스타일 4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91EBBBCC-DAD2-459C-BE2E-F6DE35CF9A28}" styleName="어두운 스타일 2 - 강조 3/강조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8FB837D-C827-4EFA-A057-4D05807E0F7C}" styleName="테마 스타일 1 - 강조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943" autoAdjust="0"/>
    <p:restoredTop sz="90323" autoAdjust="0"/>
  </p:normalViewPr>
  <p:slideViewPr>
    <p:cSldViewPr>
      <p:cViewPr varScale="1">
        <p:scale>
          <a:sx n="38" d="100"/>
          <a:sy n="38" d="100"/>
        </p:scale>
        <p:origin x="1012" y="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D5AD2C-CA68-4B07-8CD6-E7B23C2BFD04}" type="datetimeFigureOut">
              <a:rPr lang="ko-KR" altLang="en-US" smtClean="0"/>
              <a:t>2022-12-13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C147CE-2DC3-416A-8258-F5CBDF2278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23631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C147CE-2DC3-416A-8258-F5CBDF227801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27849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C147CE-2DC3-416A-8258-F5CBDF227801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8965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C147CE-2DC3-416A-8258-F5CBDF227801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61992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12/13/2022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12/13/2022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12/13/2022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12/13/2022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gif"/><Relationship Id="rId2" Type="http://schemas.openxmlformats.org/officeDocument/2006/relationships/image" Target="../media/image63.g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5" Type="http://schemas.microsoft.com/office/2007/relationships/hdphoto" Target="../media/hdphoto2.wdp"/><Relationship Id="rId4" Type="http://schemas.openxmlformats.org/officeDocument/2006/relationships/image" Target="../media/image7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18" Type="http://schemas.openxmlformats.org/officeDocument/2006/relationships/image" Target="../media/image24.png"/><Relationship Id="rId3" Type="http://schemas.openxmlformats.org/officeDocument/2006/relationships/image" Target="../media/image9.png"/><Relationship Id="rId21" Type="http://schemas.openxmlformats.org/officeDocument/2006/relationships/image" Target="../media/image27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17" Type="http://schemas.openxmlformats.org/officeDocument/2006/relationships/image" Target="../media/image23.png"/><Relationship Id="rId25" Type="http://schemas.openxmlformats.org/officeDocument/2006/relationships/image" Target="../media/image31.png"/><Relationship Id="rId2" Type="http://schemas.openxmlformats.org/officeDocument/2006/relationships/image" Target="../media/image8.png"/><Relationship Id="rId16" Type="http://schemas.openxmlformats.org/officeDocument/2006/relationships/image" Target="../media/image22.png"/><Relationship Id="rId20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24" Type="http://schemas.openxmlformats.org/officeDocument/2006/relationships/image" Target="../media/image30.pn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23" Type="http://schemas.openxmlformats.org/officeDocument/2006/relationships/image" Target="../media/image29.png"/><Relationship Id="rId10" Type="http://schemas.openxmlformats.org/officeDocument/2006/relationships/image" Target="../media/image16.png"/><Relationship Id="rId19" Type="http://schemas.openxmlformats.org/officeDocument/2006/relationships/image" Target="../media/image25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Relationship Id="rId22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5.png"/><Relationship Id="rId18" Type="http://schemas.openxmlformats.org/officeDocument/2006/relationships/image" Target="../media/image50.png"/><Relationship Id="rId3" Type="http://schemas.openxmlformats.org/officeDocument/2006/relationships/image" Target="../media/image35.png"/><Relationship Id="rId21" Type="http://schemas.openxmlformats.org/officeDocument/2006/relationships/image" Target="../media/image53.png"/><Relationship Id="rId7" Type="http://schemas.openxmlformats.org/officeDocument/2006/relationships/image" Target="../media/image39.png"/><Relationship Id="rId12" Type="http://schemas.openxmlformats.org/officeDocument/2006/relationships/image" Target="../media/image44.png"/><Relationship Id="rId17" Type="http://schemas.openxmlformats.org/officeDocument/2006/relationships/image" Target="../media/image49.png"/><Relationship Id="rId2" Type="http://schemas.openxmlformats.org/officeDocument/2006/relationships/image" Target="../media/image34.png"/><Relationship Id="rId16" Type="http://schemas.openxmlformats.org/officeDocument/2006/relationships/image" Target="../media/image48.png"/><Relationship Id="rId20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5" Type="http://schemas.openxmlformats.org/officeDocument/2006/relationships/image" Target="../media/image47.png"/><Relationship Id="rId10" Type="http://schemas.openxmlformats.org/officeDocument/2006/relationships/image" Target="../media/image42.png"/><Relationship Id="rId19" Type="http://schemas.openxmlformats.org/officeDocument/2006/relationships/image" Target="../media/image51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Relationship Id="rId14" Type="http://schemas.openxmlformats.org/officeDocument/2006/relationships/image" Target="../media/image46.png"/><Relationship Id="rId22" Type="http://schemas.openxmlformats.org/officeDocument/2006/relationships/image" Target="../media/image5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57.pn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57.png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Object 1">
            <a:extLst>
              <a:ext uri="{FF2B5EF4-FFF2-40B4-BE49-F238E27FC236}">
                <a16:creationId xmlns:a16="http://schemas.microsoft.com/office/drawing/2014/main" id="{741E2918-0CDE-B20E-5F68-E8266CD997BC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18836" y="2167729"/>
            <a:ext cx="13775282" cy="2870530"/>
          </a:xfrm>
          <a:prstGeom prst="rect">
            <a:avLst/>
          </a:prstGeom>
        </p:spPr>
      </p:pic>
      <p:pic>
        <p:nvPicPr>
          <p:cNvPr id="16" name="Object 2">
            <a:extLst>
              <a:ext uri="{FF2B5EF4-FFF2-40B4-BE49-F238E27FC236}">
                <a16:creationId xmlns:a16="http://schemas.microsoft.com/office/drawing/2014/main" id="{151A96F9-12DE-2DFC-E4DD-1A3CED030D94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59590" y="4107170"/>
            <a:ext cx="7810994" cy="2417984"/>
          </a:xfrm>
          <a:prstGeom prst="rect">
            <a:avLst/>
          </a:prstGeom>
        </p:spPr>
      </p:pic>
      <p:pic>
        <p:nvPicPr>
          <p:cNvPr id="17" name="Object 3">
            <a:extLst>
              <a:ext uri="{FF2B5EF4-FFF2-40B4-BE49-F238E27FC236}">
                <a16:creationId xmlns:a16="http://schemas.microsoft.com/office/drawing/2014/main" id="{4D7C547B-011C-9524-1E4E-0A36988DDBA3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22306" y="6521848"/>
            <a:ext cx="4423758" cy="462501"/>
          </a:xfrm>
          <a:prstGeom prst="rect">
            <a:avLst/>
          </a:prstGeom>
        </p:spPr>
      </p:pic>
      <p:pic>
        <p:nvPicPr>
          <p:cNvPr id="18" name="Object 4">
            <a:extLst>
              <a:ext uri="{FF2B5EF4-FFF2-40B4-BE49-F238E27FC236}">
                <a16:creationId xmlns:a16="http://schemas.microsoft.com/office/drawing/2014/main" id="{FCA30F1C-972A-E0CD-4015-62A6649B0F53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08972" y="922544"/>
            <a:ext cx="2946425" cy="440968"/>
          </a:xfrm>
          <a:prstGeom prst="rect">
            <a:avLst/>
          </a:prstGeom>
        </p:spPr>
      </p:pic>
      <p:grpSp>
        <p:nvGrpSpPr>
          <p:cNvPr id="19" name="그룹 1001">
            <a:extLst>
              <a:ext uri="{FF2B5EF4-FFF2-40B4-BE49-F238E27FC236}">
                <a16:creationId xmlns:a16="http://schemas.microsoft.com/office/drawing/2014/main" id="{44B84050-5ED4-FCDD-370B-BA0946D70BBE}"/>
              </a:ext>
            </a:extLst>
          </p:cNvPr>
          <p:cNvGrpSpPr/>
          <p:nvPr/>
        </p:nvGrpSpPr>
        <p:grpSpPr>
          <a:xfrm>
            <a:off x="1244841" y="2332598"/>
            <a:ext cx="4665970" cy="147718"/>
            <a:chOff x="1244841" y="2332598"/>
            <a:chExt cx="4665970" cy="147718"/>
          </a:xfrm>
        </p:grpSpPr>
        <p:pic>
          <p:nvPicPr>
            <p:cNvPr id="20" name="Object 6">
              <a:extLst>
                <a:ext uri="{FF2B5EF4-FFF2-40B4-BE49-F238E27FC236}">
                  <a16:creationId xmlns:a16="http://schemas.microsoft.com/office/drawing/2014/main" id="{9DE22315-92F7-67DA-2F2D-703AEB24D91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44841" y="2332598"/>
              <a:ext cx="4665970" cy="147718"/>
            </a:xfrm>
            <a:prstGeom prst="rect">
              <a:avLst/>
            </a:prstGeom>
          </p:spPr>
        </p:pic>
      </p:grpSp>
      <p:pic>
        <p:nvPicPr>
          <p:cNvPr id="21" name="Object 8">
            <a:extLst>
              <a:ext uri="{FF2B5EF4-FFF2-40B4-BE49-F238E27FC236}">
                <a16:creationId xmlns:a16="http://schemas.microsoft.com/office/drawing/2014/main" id="{3101E4A2-BE56-0E47-9BC9-3E16BFF96FB2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972800" y="7382278"/>
            <a:ext cx="6400251" cy="736993"/>
          </a:xfrm>
          <a:prstGeom prst="rect">
            <a:avLst/>
          </a:prstGeom>
        </p:spPr>
      </p:pic>
      <p:pic>
        <p:nvPicPr>
          <p:cNvPr id="22" name="Object 9">
            <a:extLst>
              <a:ext uri="{FF2B5EF4-FFF2-40B4-BE49-F238E27FC236}">
                <a16:creationId xmlns:a16="http://schemas.microsoft.com/office/drawing/2014/main" id="{BD9547B2-AABC-A156-AF45-20F80AA25078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6078200" y="8066344"/>
            <a:ext cx="1958097" cy="222065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5811DD8C-6E01-426A-83AD-2DC79A6679DC}"/>
              </a:ext>
            </a:extLst>
          </p:cNvPr>
          <p:cNvSpPr/>
          <p:nvPr/>
        </p:nvSpPr>
        <p:spPr>
          <a:xfrm>
            <a:off x="437147" y="3335876"/>
            <a:ext cx="12193547" cy="6434648"/>
          </a:xfrm>
          <a:prstGeom prst="roundRect">
            <a:avLst>
              <a:gd name="adj" fmla="val 6411"/>
            </a:avLst>
          </a:prstGeom>
          <a:solidFill>
            <a:srgbClr val="AFC6AE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Object 4"/>
          <p:cNvSpPr txBox="1"/>
          <p:nvPr/>
        </p:nvSpPr>
        <p:spPr>
          <a:xfrm>
            <a:off x="1651499" y="996419"/>
            <a:ext cx="8254501" cy="81560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700" kern="0" spc="-100" dirty="0">
                <a:solidFill>
                  <a:srgbClr val="5A7D59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Gmarket Sans Bold" pitchFamily="34" charset="0"/>
              </a:rPr>
              <a:t>대상구간 현황분석 결과</a:t>
            </a:r>
            <a:endParaRPr lang="en-US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ABCA313F-0D61-5641-B5AA-947C0A3F60B1}"/>
              </a:ext>
            </a:extLst>
          </p:cNvPr>
          <p:cNvSpPr txBox="1"/>
          <p:nvPr/>
        </p:nvSpPr>
        <p:spPr>
          <a:xfrm rot="16200000">
            <a:off x="-306098" y="1417274"/>
            <a:ext cx="2263261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200" dirty="0">
                <a:solidFill>
                  <a:srgbClr val="0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Traffic control</a:t>
            </a:r>
          </a:p>
          <a:p>
            <a:pPr algn="r"/>
            <a:r>
              <a:rPr lang="en-US" sz="1200" dirty="0">
                <a:solidFill>
                  <a:srgbClr val="0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Project</a:t>
            </a:r>
            <a:endParaRPr lang="en-US" sz="12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8995EFA0-6654-6BB7-CF5C-6CB0B4B49F27}"/>
              </a:ext>
            </a:extLst>
          </p:cNvPr>
          <p:cNvSpPr/>
          <p:nvPr/>
        </p:nvSpPr>
        <p:spPr>
          <a:xfrm>
            <a:off x="437147" y="2150509"/>
            <a:ext cx="3906253" cy="601597"/>
          </a:xfrm>
          <a:prstGeom prst="roundRect">
            <a:avLst>
              <a:gd name="adj" fmla="val 50000"/>
            </a:avLst>
          </a:prstGeom>
          <a:solidFill>
            <a:srgbClr val="415A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spc="-15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Synchro</a:t>
            </a:r>
            <a:r>
              <a:rPr lang="ko-KR" altLang="en-US" sz="2500" spc="-15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을 통한 현황분석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56B731F-C51B-4ECB-B776-588996042570}"/>
              </a:ext>
            </a:extLst>
          </p:cNvPr>
          <p:cNvGrpSpPr/>
          <p:nvPr/>
        </p:nvGrpSpPr>
        <p:grpSpPr>
          <a:xfrm>
            <a:off x="1183768" y="3635900"/>
            <a:ext cx="10700304" cy="2879200"/>
            <a:chOff x="882097" y="3266389"/>
            <a:chExt cx="10700304" cy="2879200"/>
          </a:xfrm>
        </p:grpSpPr>
        <p:pic>
          <p:nvPicPr>
            <p:cNvPr id="3073" name="_x315316776">
              <a:extLst>
                <a:ext uri="{FF2B5EF4-FFF2-40B4-BE49-F238E27FC236}">
                  <a16:creationId xmlns:a16="http://schemas.microsoft.com/office/drawing/2014/main" id="{6F480D72-030B-85B5-6C01-5F694E0ABD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2097" y="3266389"/>
              <a:ext cx="10700304" cy="21777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C812B13-84F4-5056-429E-521B072B9D94}"/>
                </a:ext>
              </a:extLst>
            </p:cNvPr>
            <p:cNvSpPr txBox="1"/>
            <p:nvPr/>
          </p:nvSpPr>
          <p:spPr>
            <a:xfrm>
              <a:off x="1771154" y="5613969"/>
              <a:ext cx="8153400" cy="5316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indent="0" algn="ctr" fontAlgn="base" latinLnBrk="0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2000" b="1" kern="0" spc="0" dirty="0">
                  <a:solidFill>
                    <a:srgbClr val="000000"/>
                  </a:solidFill>
                  <a:effectLst/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&lt;</a:t>
              </a:r>
              <a:r>
                <a:rPr lang="ko-KR" altLang="en-US" sz="2000" b="1" kern="0" spc="0" dirty="0" err="1">
                  <a:solidFill>
                    <a:srgbClr val="000000"/>
                  </a:solidFill>
                  <a:effectLst/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매탄권선역사거리</a:t>
              </a:r>
              <a:r>
                <a:rPr lang="ko-KR" altLang="en-US" sz="2000" b="1" kern="0" spc="0" dirty="0">
                  <a:solidFill>
                    <a:srgbClr val="000000"/>
                  </a:solidFill>
                  <a:effectLst/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 현황 </a:t>
              </a:r>
              <a:r>
                <a:rPr lang="en-US" altLang="ko-KR" sz="2000" b="1" kern="0" spc="0" dirty="0">
                  <a:solidFill>
                    <a:srgbClr val="000000"/>
                  </a:solidFill>
                  <a:effectLst/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Synchro Report&gt;</a:t>
              </a:r>
              <a:endParaRPr lang="ko-KR" altLang="en-US" sz="2000" b="1" kern="0" spc="0" dirty="0">
                <a:solidFill>
                  <a:srgbClr val="000000"/>
                </a:solidFill>
                <a:effectLst/>
                <a:latin typeface="KoPub돋움체 Medium" panose="00000600000000000000" pitchFamily="2" charset="-127"/>
                <a:ea typeface="KoPub돋움체 Medium" panose="00000600000000000000" pitchFamily="2" charset="-127"/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0B42271A-9604-4C31-9BAE-80141E4239D5}"/>
              </a:ext>
            </a:extLst>
          </p:cNvPr>
          <p:cNvGrpSpPr/>
          <p:nvPr/>
        </p:nvGrpSpPr>
        <p:grpSpPr>
          <a:xfrm>
            <a:off x="1183768" y="6743700"/>
            <a:ext cx="10700304" cy="2786452"/>
            <a:chOff x="882097" y="7051351"/>
            <a:chExt cx="10700304" cy="2786452"/>
          </a:xfrm>
        </p:grpSpPr>
        <p:pic>
          <p:nvPicPr>
            <p:cNvPr id="3075" name="_x547646704">
              <a:extLst>
                <a:ext uri="{FF2B5EF4-FFF2-40B4-BE49-F238E27FC236}">
                  <a16:creationId xmlns:a16="http://schemas.microsoft.com/office/drawing/2014/main" id="{0A1CECD2-DF60-0C3C-A36A-8E7DFBC3EE9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2097" y="7051351"/>
              <a:ext cx="10700304" cy="2130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D3D6D3C-6C34-11D8-7BFE-C5EA1646A963}"/>
                </a:ext>
              </a:extLst>
            </p:cNvPr>
            <p:cNvSpPr txBox="1"/>
            <p:nvPr/>
          </p:nvSpPr>
          <p:spPr>
            <a:xfrm>
              <a:off x="1771154" y="9306696"/>
              <a:ext cx="8153400" cy="531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indent="0" algn="ctr" fontAlgn="base" latinLnBrk="0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2000" b="1" kern="0" dirty="0">
                  <a:solidFill>
                    <a:srgbClr val="000000"/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&lt;</a:t>
              </a:r>
              <a:r>
                <a:rPr lang="ko-KR" altLang="en-US" sz="2000" b="1" kern="0" dirty="0">
                  <a:solidFill>
                    <a:srgbClr val="000000"/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세삼</a:t>
              </a:r>
              <a:r>
                <a:rPr lang="ko-KR" altLang="en-US" sz="2000" b="1" kern="0" spc="0" dirty="0">
                  <a:solidFill>
                    <a:srgbClr val="000000"/>
                  </a:solidFill>
                  <a:effectLst/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사거리 현황 </a:t>
              </a:r>
              <a:r>
                <a:rPr lang="en-US" altLang="ko-KR" sz="2000" b="1" kern="0" spc="0" dirty="0">
                  <a:solidFill>
                    <a:srgbClr val="000000"/>
                  </a:solidFill>
                  <a:effectLst/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Synchro Report&gt;</a:t>
              </a:r>
              <a:endParaRPr lang="ko-KR" altLang="en-US" sz="2000" b="1" kern="0" spc="0" dirty="0">
                <a:solidFill>
                  <a:srgbClr val="000000"/>
                </a:solidFill>
                <a:effectLst/>
                <a:latin typeface="한컴바탕"/>
              </a:endParaRPr>
            </a:p>
          </p:txBody>
        </p:sp>
      </p:grpSp>
      <p:pic>
        <p:nvPicPr>
          <p:cNvPr id="16" name="Picture 26" descr="화살">
            <a:extLst>
              <a:ext uri="{FF2B5EF4-FFF2-40B4-BE49-F238E27FC236}">
                <a16:creationId xmlns:a16="http://schemas.microsoft.com/office/drawing/2014/main" id="{73BE84A9-49C1-27CA-179D-7098DDB9BC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lum bright="6000" contrast="-6000"/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17" t="36781" r="68312" b="34937"/>
          <a:stretch>
            <a:fillRect/>
          </a:stretch>
        </p:blipFill>
        <p:spPr bwMode="auto">
          <a:xfrm>
            <a:off x="12445558" y="5117655"/>
            <a:ext cx="1120020" cy="2246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3D8C50FB-8945-5FD2-1131-91FAC38722A7}"/>
              </a:ext>
            </a:extLst>
          </p:cNvPr>
          <p:cNvGrpSpPr/>
          <p:nvPr/>
        </p:nvGrpSpPr>
        <p:grpSpPr>
          <a:xfrm>
            <a:off x="13762121" y="5009624"/>
            <a:ext cx="3720799" cy="2462982"/>
            <a:chOff x="7228287" y="4625711"/>
            <a:chExt cx="1712255" cy="949899"/>
          </a:xfrm>
        </p:grpSpPr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0FC4865D-A4D0-3290-B780-B351E637A55C}"/>
                </a:ext>
              </a:extLst>
            </p:cNvPr>
            <p:cNvSpPr/>
            <p:nvPr/>
          </p:nvSpPr>
          <p:spPr>
            <a:xfrm>
              <a:off x="7231555" y="4625711"/>
              <a:ext cx="1708987" cy="949899"/>
            </a:xfrm>
            <a:prstGeom prst="roundRect">
              <a:avLst>
                <a:gd name="adj" fmla="val 22880"/>
              </a:avLst>
            </a:prstGeom>
            <a:pattFill prst="ltUpDiag">
              <a:fgClr>
                <a:schemeClr val="bg1">
                  <a:lumMod val="85000"/>
                </a:schemeClr>
              </a:fgClr>
              <a:bgClr>
                <a:schemeClr val="bg1"/>
              </a:bgClr>
            </a:pattFill>
            <a:ln>
              <a:noFill/>
            </a:ln>
            <a:effectLst>
              <a:outerShdw blurRad="44450" dist="13970" dir="5400000" algn="ctr" rotWithShape="0">
                <a:schemeClr val="tx1">
                  <a:alpha val="4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800" spc="-100" dirty="0"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B315328-CDE1-E99F-3316-CB2CCD40B1C6}"/>
                </a:ext>
              </a:extLst>
            </p:cNvPr>
            <p:cNvSpPr txBox="1"/>
            <p:nvPr/>
          </p:nvSpPr>
          <p:spPr>
            <a:xfrm>
              <a:off x="7228287" y="4763354"/>
              <a:ext cx="1703739" cy="67461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-98425" algn="ctr" defTabSz="914400" eaLnBrk="1" fontAlgn="base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86868"/>
                </a:buClr>
                <a:buSzTx/>
                <a:buFontTx/>
                <a:buNone/>
                <a:tabLst/>
                <a:defRPr/>
              </a:pPr>
              <a:r>
                <a:rPr kumimoji="0" lang="ko-KR" altLang="en-US" sz="2500" b="1" i="0" u="none" strike="noStrike" kern="0" cap="none" spc="-50" normalizeH="0" baseline="0" noProof="0" dirty="0">
                  <a:ln>
                    <a:noFill/>
                  </a:ln>
                  <a:solidFill>
                    <a:srgbClr val="5A7D59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rPr>
                <a:t>대상</a:t>
              </a:r>
              <a:r>
                <a:rPr kumimoji="0" lang="en-US" altLang="ko-KR" sz="2500" b="1" i="0" u="none" strike="noStrike" kern="0" cap="none" spc="-50" normalizeH="0" baseline="0" noProof="0" dirty="0">
                  <a:ln>
                    <a:noFill/>
                  </a:ln>
                  <a:solidFill>
                    <a:srgbClr val="5A7D59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rPr>
                <a:t> </a:t>
              </a:r>
              <a:r>
                <a:rPr kumimoji="0" lang="ko-KR" altLang="en-US" sz="2500" b="1" i="0" u="none" strike="noStrike" kern="0" cap="none" spc="-50" normalizeH="0" baseline="0" noProof="0" dirty="0">
                  <a:ln>
                    <a:noFill/>
                  </a:ln>
                  <a:solidFill>
                    <a:srgbClr val="5A7D59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rPr>
                <a:t>구간 </a:t>
              </a:r>
              <a:r>
                <a:rPr lang="ko-KR" altLang="en-US" sz="2500" b="1" kern="0" spc="-50" dirty="0">
                  <a:solidFill>
                    <a:srgbClr val="5A7D59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유출 구간인</a:t>
              </a:r>
              <a:endParaRPr lang="en-US" altLang="ko-KR" sz="2500" b="1" kern="0" spc="-50" dirty="0">
                <a:solidFill>
                  <a:srgbClr val="5A7D59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  <a:p>
              <a:pPr marL="0" marR="0" lvl="0" indent="-98425" algn="ctr" defTabSz="914400" eaLnBrk="1" fontAlgn="base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86868"/>
                </a:buClr>
                <a:buSzTx/>
                <a:buFontTx/>
                <a:buNone/>
                <a:tabLst/>
                <a:defRPr/>
              </a:pPr>
              <a:r>
                <a:rPr lang="ko-KR" altLang="en-US" sz="2500" b="1" kern="0" spc="-50" dirty="0">
                  <a:solidFill>
                    <a:srgbClr val="5A7D59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 </a:t>
              </a:r>
              <a:r>
                <a:rPr lang="ko-KR" altLang="en-US" sz="2500" b="1" kern="0" spc="-50" dirty="0" err="1">
                  <a:solidFill>
                    <a:srgbClr val="5A7D59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매탄권선역</a:t>
              </a:r>
              <a:r>
                <a:rPr lang="ko-KR" altLang="en-US" sz="2500" b="1" kern="0" spc="-50" dirty="0">
                  <a:solidFill>
                    <a:srgbClr val="5A7D59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 사거리</a:t>
              </a:r>
              <a:endParaRPr lang="en-US" altLang="ko-KR" sz="2500" b="1" kern="0" spc="-50" dirty="0">
                <a:solidFill>
                  <a:srgbClr val="5A7D59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  <a:p>
              <a:pPr marL="0" marR="0" lvl="0" indent="-98425" algn="ctr" defTabSz="914400" eaLnBrk="1" fontAlgn="base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86868"/>
                </a:buClr>
                <a:buSzTx/>
                <a:buFontTx/>
                <a:buNone/>
                <a:tabLst/>
                <a:defRPr/>
              </a:pPr>
              <a:r>
                <a:rPr kumimoji="0" lang="en-US" altLang="ko-KR" sz="2500" b="1" i="0" u="none" strike="noStrike" kern="0" cap="none" spc="-50" normalizeH="0" baseline="0" noProof="0" dirty="0">
                  <a:ln>
                    <a:noFill/>
                  </a:ln>
                  <a:solidFill>
                    <a:srgbClr val="5A7D59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rPr>
                <a:t>LOS </a:t>
              </a:r>
              <a:r>
                <a:rPr kumimoji="0" lang="ko-KR" altLang="en-US" sz="2500" b="1" i="0" u="none" strike="noStrike" kern="0" cap="none" spc="-50" normalizeH="0" baseline="0" noProof="0" dirty="0">
                  <a:ln>
                    <a:noFill/>
                  </a:ln>
                  <a:solidFill>
                    <a:srgbClr val="5A7D59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rPr>
                <a:t>수준 낮음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649018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4">
            <a:extLst>
              <a:ext uri="{FF2B5EF4-FFF2-40B4-BE49-F238E27FC236}">
                <a16:creationId xmlns:a16="http://schemas.microsoft.com/office/drawing/2014/main" id="{43B2B487-BE1F-6827-E50B-D51569AB15E7}"/>
              </a:ext>
            </a:extLst>
          </p:cNvPr>
          <p:cNvSpPr txBox="1"/>
          <p:nvPr/>
        </p:nvSpPr>
        <p:spPr>
          <a:xfrm>
            <a:off x="1651499" y="996419"/>
            <a:ext cx="8254501" cy="81560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700" kern="0" spc="-100" dirty="0">
                <a:solidFill>
                  <a:srgbClr val="5A7D59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Gmarket Sans Bold" pitchFamily="34" charset="0"/>
              </a:rPr>
              <a:t>개선안 제시</a:t>
            </a:r>
            <a:endParaRPr lang="en-US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2" name="Object 5">
            <a:extLst>
              <a:ext uri="{FF2B5EF4-FFF2-40B4-BE49-F238E27FC236}">
                <a16:creationId xmlns:a16="http://schemas.microsoft.com/office/drawing/2014/main" id="{D14CD427-20F7-03E1-154F-BDEFC2B0FFF7}"/>
              </a:ext>
            </a:extLst>
          </p:cNvPr>
          <p:cNvSpPr txBox="1"/>
          <p:nvPr/>
        </p:nvSpPr>
        <p:spPr>
          <a:xfrm rot="16200000">
            <a:off x="-306098" y="1417274"/>
            <a:ext cx="2263261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200" dirty="0">
                <a:solidFill>
                  <a:srgbClr val="0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Traffic control</a:t>
            </a:r>
          </a:p>
          <a:p>
            <a:pPr algn="r"/>
            <a:r>
              <a:rPr lang="en-US" sz="1200" dirty="0">
                <a:solidFill>
                  <a:srgbClr val="0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Project</a:t>
            </a:r>
            <a:endParaRPr lang="en-US" sz="12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BE9926F-7067-3F07-7F1A-57F5175115D5}"/>
              </a:ext>
            </a:extLst>
          </p:cNvPr>
          <p:cNvSpPr/>
          <p:nvPr/>
        </p:nvSpPr>
        <p:spPr>
          <a:xfrm>
            <a:off x="1623425" y="2294224"/>
            <a:ext cx="914400" cy="815609"/>
          </a:xfrm>
          <a:prstGeom prst="rect">
            <a:avLst/>
          </a:prstGeom>
          <a:solidFill>
            <a:srgbClr val="5A7D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1</a:t>
            </a:r>
            <a:endParaRPr lang="ko-KR" altLang="en-US" sz="28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CD4D17-8AAB-C62B-748A-5D4479D4C5C7}"/>
              </a:ext>
            </a:extLst>
          </p:cNvPr>
          <p:cNvSpPr/>
          <p:nvPr/>
        </p:nvSpPr>
        <p:spPr>
          <a:xfrm>
            <a:off x="1626599" y="4076700"/>
            <a:ext cx="914400" cy="815609"/>
          </a:xfrm>
          <a:prstGeom prst="rect">
            <a:avLst/>
          </a:prstGeom>
          <a:solidFill>
            <a:srgbClr val="5A7D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2</a:t>
            </a:r>
            <a:endParaRPr lang="ko-KR" altLang="en-US" sz="28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B9D5C16D-C0CF-0CC3-3EAB-91F7B6E83C87}"/>
              </a:ext>
            </a:extLst>
          </p:cNvPr>
          <p:cNvSpPr/>
          <p:nvPr/>
        </p:nvSpPr>
        <p:spPr>
          <a:xfrm>
            <a:off x="2791326" y="2244828"/>
            <a:ext cx="14535628" cy="914400"/>
          </a:xfrm>
          <a:prstGeom prst="roundRect">
            <a:avLst/>
          </a:prstGeom>
          <a:noFill/>
          <a:ln>
            <a:solidFill>
              <a:srgbClr val="5A7D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rgbClr val="415A4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기하구조만 개선하여 통행 최적화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E1454C40-C904-57D8-8EB7-FF6AE84AD741}"/>
              </a:ext>
            </a:extLst>
          </p:cNvPr>
          <p:cNvSpPr/>
          <p:nvPr/>
        </p:nvSpPr>
        <p:spPr>
          <a:xfrm>
            <a:off x="2794499" y="4076700"/>
            <a:ext cx="14535629" cy="914400"/>
          </a:xfrm>
          <a:prstGeom prst="roundRect">
            <a:avLst/>
          </a:prstGeom>
          <a:noFill/>
          <a:ln>
            <a:solidFill>
              <a:srgbClr val="5A7D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rgbClr val="415A4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기하구조와 신호개선을 하여 통행 최적화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E5507A8-F797-7C96-4672-BB42EE5280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0232292"/>
              </p:ext>
            </p:extLst>
          </p:nvPr>
        </p:nvGraphicFramePr>
        <p:xfrm>
          <a:off x="1676399" y="5524500"/>
          <a:ext cx="9525001" cy="3944687"/>
        </p:xfrm>
        <a:graphic>
          <a:graphicData uri="http://schemas.openxmlformats.org/drawingml/2006/table">
            <a:tbl>
              <a:tblPr/>
              <a:tblGrid>
                <a:gridCol w="1711604">
                  <a:extLst>
                    <a:ext uri="{9D8B030D-6E8A-4147-A177-3AD203B41FA5}">
                      <a16:colId xmlns:a16="http://schemas.microsoft.com/office/drawing/2014/main" val="317744840"/>
                    </a:ext>
                  </a:extLst>
                </a:gridCol>
                <a:gridCol w="1711604">
                  <a:extLst>
                    <a:ext uri="{9D8B030D-6E8A-4147-A177-3AD203B41FA5}">
                      <a16:colId xmlns:a16="http://schemas.microsoft.com/office/drawing/2014/main" val="2476242039"/>
                    </a:ext>
                  </a:extLst>
                </a:gridCol>
                <a:gridCol w="1711604">
                  <a:extLst>
                    <a:ext uri="{9D8B030D-6E8A-4147-A177-3AD203B41FA5}">
                      <a16:colId xmlns:a16="http://schemas.microsoft.com/office/drawing/2014/main" val="3754133520"/>
                    </a:ext>
                  </a:extLst>
                </a:gridCol>
                <a:gridCol w="1711604">
                  <a:extLst>
                    <a:ext uri="{9D8B030D-6E8A-4147-A177-3AD203B41FA5}">
                      <a16:colId xmlns:a16="http://schemas.microsoft.com/office/drawing/2014/main" val="3959207105"/>
                    </a:ext>
                  </a:extLst>
                </a:gridCol>
                <a:gridCol w="1711604">
                  <a:extLst>
                    <a:ext uri="{9D8B030D-6E8A-4147-A177-3AD203B41FA5}">
                      <a16:colId xmlns:a16="http://schemas.microsoft.com/office/drawing/2014/main" val="2115953890"/>
                    </a:ext>
                  </a:extLst>
                </a:gridCol>
                <a:gridCol w="966981">
                  <a:extLst>
                    <a:ext uri="{9D8B030D-6E8A-4147-A177-3AD203B41FA5}">
                      <a16:colId xmlns:a16="http://schemas.microsoft.com/office/drawing/2014/main" val="945162122"/>
                    </a:ext>
                  </a:extLst>
                </a:gridCol>
              </a:tblGrid>
              <a:tr h="458187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개선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방안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 dirty="0" err="1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매탄권선역사거리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세삼사거리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Control 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Delay </a:t>
                      </a: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합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2418995"/>
                  </a:ext>
                </a:extLst>
              </a:tr>
              <a:tr h="104306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Control Delay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LOS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Control Delay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LOS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7357289"/>
                  </a:ext>
                </a:extLst>
              </a:tr>
              <a:tr h="610859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1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kern="0" spc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107.2</a:t>
                      </a: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초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F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74.6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초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E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181.8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초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6667339"/>
                  </a:ext>
                </a:extLst>
              </a:tr>
              <a:tr h="61085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3875874"/>
                  </a:ext>
                </a:extLst>
              </a:tr>
              <a:tr h="610859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b="1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2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kern="0" spc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51.6</a:t>
                      </a: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초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D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61.5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초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E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113.1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초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2904126"/>
                  </a:ext>
                </a:extLst>
              </a:tr>
              <a:tr h="61085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6371913"/>
                  </a:ext>
                </a:extLst>
              </a:tr>
            </a:tbl>
          </a:graphicData>
        </a:graphic>
      </p:graphicFrame>
      <p:pic>
        <p:nvPicPr>
          <p:cNvPr id="20" name="_x316457024">
            <a:extLst>
              <a:ext uri="{FF2B5EF4-FFF2-40B4-BE49-F238E27FC236}">
                <a16:creationId xmlns:a16="http://schemas.microsoft.com/office/drawing/2014/main" id="{8D61154C-BC30-E4FB-9EC2-3EC72187E4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199" y="7754236"/>
            <a:ext cx="1470326" cy="313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_x316456304">
            <a:extLst>
              <a:ext uri="{FF2B5EF4-FFF2-40B4-BE49-F238E27FC236}">
                <a16:creationId xmlns:a16="http://schemas.microsoft.com/office/drawing/2014/main" id="{1314B6AF-8CB5-5EAB-8AC2-DE5E59A76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7169" y="7734206"/>
            <a:ext cx="1518305" cy="321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_x316456448">
            <a:extLst>
              <a:ext uri="{FF2B5EF4-FFF2-40B4-BE49-F238E27FC236}">
                <a16:creationId xmlns:a16="http://schemas.microsoft.com/office/drawing/2014/main" id="{605F174B-B575-4C35-D6E9-F0B10E7A1A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3818" y="7716589"/>
            <a:ext cx="1564381" cy="390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_x316511672">
            <a:extLst>
              <a:ext uri="{FF2B5EF4-FFF2-40B4-BE49-F238E27FC236}">
                <a16:creationId xmlns:a16="http://schemas.microsoft.com/office/drawing/2014/main" id="{438D4DF0-BEB2-62CD-BE61-3D1A209E6D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9810" y="9027574"/>
            <a:ext cx="1518307" cy="370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_x316515560">
            <a:extLst>
              <a:ext uri="{FF2B5EF4-FFF2-40B4-BE49-F238E27FC236}">
                <a16:creationId xmlns:a16="http://schemas.microsoft.com/office/drawing/2014/main" id="{4AC49E7D-220A-49E7-0D4E-B4D3C13186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199" y="9051694"/>
            <a:ext cx="1518313" cy="271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_x320748880">
            <a:extLst>
              <a:ext uri="{FF2B5EF4-FFF2-40B4-BE49-F238E27FC236}">
                <a16:creationId xmlns:a16="http://schemas.microsoft.com/office/drawing/2014/main" id="{FD51B04A-A910-83F7-A15D-C91913187C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3106" y="9052202"/>
            <a:ext cx="1518304" cy="321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_x320749312">
            <a:extLst>
              <a:ext uri="{FF2B5EF4-FFF2-40B4-BE49-F238E27FC236}">
                <a16:creationId xmlns:a16="http://schemas.microsoft.com/office/drawing/2014/main" id="{ACE87E65-07CC-7CF0-7BA1-D5C44BFB68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9892" y="9021214"/>
            <a:ext cx="1518307" cy="299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_x320748160">
            <a:extLst>
              <a:ext uri="{FF2B5EF4-FFF2-40B4-BE49-F238E27FC236}">
                <a16:creationId xmlns:a16="http://schemas.microsoft.com/office/drawing/2014/main" id="{91B008CE-27D9-47DE-D7B9-7A1F191756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5851" y="7704558"/>
            <a:ext cx="1518309" cy="412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085D5ED1-77FF-D60F-FE38-A562236CA294}"/>
              </a:ext>
            </a:extLst>
          </p:cNvPr>
          <p:cNvSpPr/>
          <p:nvPr/>
        </p:nvSpPr>
        <p:spPr>
          <a:xfrm>
            <a:off x="12192000" y="5659187"/>
            <a:ext cx="5138128" cy="3739337"/>
          </a:xfrm>
          <a:prstGeom prst="roundRect">
            <a:avLst/>
          </a:prstGeom>
          <a:noFill/>
          <a:ln>
            <a:solidFill>
              <a:srgbClr val="5A7D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6046743-DAF0-1D4A-DBFC-33FC21D5D6C6}"/>
              </a:ext>
            </a:extLst>
          </p:cNvPr>
          <p:cNvSpPr txBox="1"/>
          <p:nvPr/>
        </p:nvSpPr>
        <p:spPr>
          <a:xfrm>
            <a:off x="12741763" y="6294539"/>
            <a:ext cx="4038601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600" kern="0" spc="0" dirty="0">
                <a:solidFill>
                  <a:srgbClr val="415A40"/>
                </a:solidFill>
                <a:effectLst/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Control Delay</a:t>
            </a:r>
            <a:r>
              <a:rPr lang="ko-KR" altLang="en-US" sz="2600" kern="0" spc="0" dirty="0">
                <a:solidFill>
                  <a:srgbClr val="415A40"/>
                </a:solidFill>
                <a:effectLst/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의 합이 가장 작고</a:t>
            </a:r>
            <a:r>
              <a:rPr lang="en-US" altLang="ko-KR" sz="2600" kern="0" spc="0" dirty="0">
                <a:solidFill>
                  <a:srgbClr val="415A40"/>
                </a:solidFill>
                <a:effectLst/>
                <a:latin typeface="KoPub돋움체 Bold" panose="00000800000000000000" pitchFamily="2" charset="-127"/>
                <a:ea typeface="KoPub돋움체 Bold" panose="00000800000000000000" pitchFamily="2" charset="-127"/>
              </a:rPr>
              <a:t>, </a:t>
            </a:r>
            <a:r>
              <a:rPr lang="ko-KR" altLang="en-US" sz="2600" kern="0" spc="0" dirty="0">
                <a:solidFill>
                  <a:srgbClr val="415A40"/>
                </a:solidFill>
                <a:effectLst/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기존 체계에서 비교적 많은 변동이 없어 운전자들의 혼동을 줄일 수 있는 </a:t>
            </a:r>
            <a:endParaRPr lang="en-US" altLang="ko-KR" sz="2600" kern="0" spc="0" dirty="0">
              <a:solidFill>
                <a:srgbClr val="415A40"/>
              </a:solidFill>
              <a:effectLst/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 algn="ctr"/>
            <a:r>
              <a:rPr lang="ko-KR" altLang="en-US" sz="2600" kern="0" spc="0" dirty="0">
                <a:solidFill>
                  <a:srgbClr val="415A40"/>
                </a:solidFill>
                <a:effectLst/>
                <a:latin typeface="KoPub돋움체 Bold" panose="00000800000000000000" pitchFamily="2" charset="-127"/>
                <a:ea typeface="KoPub돋움체 Bold" panose="00000800000000000000" pitchFamily="2" charset="-127"/>
              </a:rPr>
              <a:t>‘개선 </a:t>
            </a:r>
            <a:r>
              <a:rPr lang="en-US" altLang="ko-KR" sz="2600" kern="0" spc="0" dirty="0">
                <a:solidFill>
                  <a:srgbClr val="415A40"/>
                </a:solidFill>
                <a:effectLst/>
                <a:latin typeface="KoPub돋움체 Bold" panose="00000800000000000000" pitchFamily="2" charset="-127"/>
                <a:ea typeface="KoPub돋움체 Bold" panose="00000800000000000000" pitchFamily="2" charset="-127"/>
              </a:rPr>
              <a:t>2’</a:t>
            </a:r>
            <a:r>
              <a:rPr lang="ko-KR" altLang="en-US" sz="2600" kern="0" spc="0" dirty="0">
                <a:solidFill>
                  <a:srgbClr val="415A40"/>
                </a:solidFill>
                <a:effectLst/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를 최종 개선안으로 선정</a:t>
            </a:r>
          </a:p>
          <a:p>
            <a:pPr algn="ctr"/>
            <a:endParaRPr lang="ko-KR" altLang="en-US" sz="2600" dirty="0">
              <a:solidFill>
                <a:srgbClr val="415A4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30" name="화살표: 갈매기형 수장 29">
            <a:extLst>
              <a:ext uri="{FF2B5EF4-FFF2-40B4-BE49-F238E27FC236}">
                <a16:creationId xmlns:a16="http://schemas.microsoft.com/office/drawing/2014/main" id="{A82AD5FC-6C20-3FEB-B787-5BABD97FC774}"/>
              </a:ext>
            </a:extLst>
          </p:cNvPr>
          <p:cNvSpPr/>
          <p:nvPr/>
        </p:nvSpPr>
        <p:spPr>
          <a:xfrm>
            <a:off x="11353800" y="6734843"/>
            <a:ext cx="762000" cy="1524000"/>
          </a:xfrm>
          <a:prstGeom prst="chevron">
            <a:avLst/>
          </a:prstGeom>
          <a:solidFill>
            <a:srgbClr val="5A7D59"/>
          </a:solidFill>
          <a:ln>
            <a:solidFill>
              <a:srgbClr val="5A7D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CA31709-E329-60B4-D552-0047CB3DBAD2}"/>
              </a:ext>
            </a:extLst>
          </p:cNvPr>
          <p:cNvSpPr txBox="1"/>
          <p:nvPr/>
        </p:nvSpPr>
        <p:spPr>
          <a:xfrm>
            <a:off x="2975710" y="9650254"/>
            <a:ext cx="7391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kern="0" spc="0" dirty="0">
                <a:solidFill>
                  <a:srgbClr val="000000"/>
                </a:solidFill>
                <a:effectLst/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&lt;</a:t>
            </a:r>
            <a:r>
              <a:rPr lang="ko-KR" altLang="en-US" sz="2000" b="1" kern="0" spc="0" dirty="0">
                <a:solidFill>
                  <a:srgbClr val="000000"/>
                </a:solidFill>
                <a:effectLst/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기하구조 개선 및 신호 최적화 이용한 개선안</a:t>
            </a:r>
            <a:r>
              <a:rPr lang="en-US" altLang="ko-KR" sz="2000" b="1" kern="0" spc="0" dirty="0">
                <a:solidFill>
                  <a:srgbClr val="000000"/>
                </a:solidFill>
                <a:effectLst/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&gt;</a:t>
            </a:r>
            <a:endParaRPr lang="ko-KR" altLang="en-US" sz="2000" b="1" kern="0" spc="0" dirty="0">
              <a:solidFill>
                <a:srgbClr val="000000"/>
              </a:solidFill>
              <a:effectLst/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pPr algn="ctr"/>
            <a:endParaRPr lang="ko-KR" altLang="en-US" sz="2000" b="1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52038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4">
            <a:extLst>
              <a:ext uri="{FF2B5EF4-FFF2-40B4-BE49-F238E27FC236}">
                <a16:creationId xmlns:a16="http://schemas.microsoft.com/office/drawing/2014/main" id="{186569F5-2C03-7778-B01C-8B9A8E9070EE}"/>
              </a:ext>
            </a:extLst>
          </p:cNvPr>
          <p:cNvSpPr txBox="1"/>
          <p:nvPr/>
        </p:nvSpPr>
        <p:spPr>
          <a:xfrm>
            <a:off x="1651499" y="996419"/>
            <a:ext cx="8254501" cy="81560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700" kern="0" spc="-100" dirty="0">
                <a:solidFill>
                  <a:srgbClr val="5A7D59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Gmarket Sans Bold" pitchFamily="34" charset="0"/>
              </a:rPr>
              <a:t>개선안 제시</a:t>
            </a:r>
            <a:endParaRPr lang="en-US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3" name="Object 5">
            <a:extLst>
              <a:ext uri="{FF2B5EF4-FFF2-40B4-BE49-F238E27FC236}">
                <a16:creationId xmlns:a16="http://schemas.microsoft.com/office/drawing/2014/main" id="{0D328E47-BF94-1AB6-E27A-A980FC2640AE}"/>
              </a:ext>
            </a:extLst>
          </p:cNvPr>
          <p:cNvSpPr txBox="1"/>
          <p:nvPr/>
        </p:nvSpPr>
        <p:spPr>
          <a:xfrm rot="16200000">
            <a:off x="-306098" y="1417274"/>
            <a:ext cx="2263261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200" dirty="0">
                <a:solidFill>
                  <a:srgbClr val="0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Traffic control</a:t>
            </a:r>
          </a:p>
          <a:p>
            <a:pPr algn="r"/>
            <a:r>
              <a:rPr lang="en-US" sz="1200" dirty="0">
                <a:solidFill>
                  <a:srgbClr val="0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Project</a:t>
            </a:r>
            <a:endParaRPr lang="en-US" sz="12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0E94012-BD1B-A055-B71D-E4D647CD35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7083224"/>
              </p:ext>
            </p:extLst>
          </p:nvPr>
        </p:nvGraphicFramePr>
        <p:xfrm>
          <a:off x="838200" y="2316091"/>
          <a:ext cx="7947014" cy="3543529"/>
        </p:xfrm>
        <a:graphic>
          <a:graphicData uri="http://schemas.openxmlformats.org/drawingml/2006/table">
            <a:tbl>
              <a:tblPr/>
              <a:tblGrid>
                <a:gridCol w="1250694">
                  <a:extLst>
                    <a:ext uri="{9D8B030D-6E8A-4147-A177-3AD203B41FA5}">
                      <a16:colId xmlns:a16="http://schemas.microsoft.com/office/drawing/2014/main" val="2937779080"/>
                    </a:ext>
                  </a:extLst>
                </a:gridCol>
                <a:gridCol w="921586">
                  <a:extLst>
                    <a:ext uri="{9D8B030D-6E8A-4147-A177-3AD203B41FA5}">
                      <a16:colId xmlns:a16="http://schemas.microsoft.com/office/drawing/2014/main" val="3615326675"/>
                    </a:ext>
                  </a:extLst>
                </a:gridCol>
                <a:gridCol w="329108">
                  <a:extLst>
                    <a:ext uri="{9D8B030D-6E8A-4147-A177-3AD203B41FA5}">
                      <a16:colId xmlns:a16="http://schemas.microsoft.com/office/drawing/2014/main" val="2084693528"/>
                    </a:ext>
                  </a:extLst>
                </a:gridCol>
                <a:gridCol w="276705">
                  <a:extLst>
                    <a:ext uri="{9D8B030D-6E8A-4147-A177-3AD203B41FA5}">
                      <a16:colId xmlns:a16="http://schemas.microsoft.com/office/drawing/2014/main" val="3052416347"/>
                    </a:ext>
                  </a:extLst>
                </a:gridCol>
                <a:gridCol w="708863">
                  <a:extLst>
                    <a:ext uri="{9D8B030D-6E8A-4147-A177-3AD203B41FA5}">
                      <a16:colId xmlns:a16="http://schemas.microsoft.com/office/drawing/2014/main" val="2573955627"/>
                    </a:ext>
                  </a:extLst>
                </a:gridCol>
                <a:gridCol w="173363">
                  <a:extLst>
                    <a:ext uri="{9D8B030D-6E8A-4147-A177-3AD203B41FA5}">
                      <a16:colId xmlns:a16="http://schemas.microsoft.com/office/drawing/2014/main" val="2125030684"/>
                    </a:ext>
                  </a:extLst>
                </a:gridCol>
                <a:gridCol w="368467">
                  <a:extLst>
                    <a:ext uri="{9D8B030D-6E8A-4147-A177-3AD203B41FA5}">
                      <a16:colId xmlns:a16="http://schemas.microsoft.com/office/drawing/2014/main" val="3842764486"/>
                    </a:ext>
                  </a:extLst>
                </a:gridCol>
                <a:gridCol w="368467">
                  <a:extLst>
                    <a:ext uri="{9D8B030D-6E8A-4147-A177-3AD203B41FA5}">
                      <a16:colId xmlns:a16="http://schemas.microsoft.com/office/drawing/2014/main" val="2982213687"/>
                    </a:ext>
                  </a:extLst>
                </a:gridCol>
                <a:gridCol w="921586">
                  <a:extLst>
                    <a:ext uri="{9D8B030D-6E8A-4147-A177-3AD203B41FA5}">
                      <a16:colId xmlns:a16="http://schemas.microsoft.com/office/drawing/2014/main" val="82234952"/>
                    </a:ext>
                  </a:extLst>
                </a:gridCol>
                <a:gridCol w="329108">
                  <a:extLst>
                    <a:ext uri="{9D8B030D-6E8A-4147-A177-3AD203B41FA5}">
                      <a16:colId xmlns:a16="http://schemas.microsoft.com/office/drawing/2014/main" val="1206573502"/>
                    </a:ext>
                  </a:extLst>
                </a:gridCol>
                <a:gridCol w="276705">
                  <a:extLst>
                    <a:ext uri="{9D8B030D-6E8A-4147-A177-3AD203B41FA5}">
                      <a16:colId xmlns:a16="http://schemas.microsoft.com/office/drawing/2014/main" val="460426659"/>
                    </a:ext>
                  </a:extLst>
                </a:gridCol>
                <a:gridCol w="882226">
                  <a:extLst>
                    <a:ext uri="{9D8B030D-6E8A-4147-A177-3AD203B41FA5}">
                      <a16:colId xmlns:a16="http://schemas.microsoft.com/office/drawing/2014/main" val="2891271842"/>
                    </a:ext>
                  </a:extLst>
                </a:gridCol>
                <a:gridCol w="368467">
                  <a:extLst>
                    <a:ext uri="{9D8B030D-6E8A-4147-A177-3AD203B41FA5}">
                      <a16:colId xmlns:a16="http://schemas.microsoft.com/office/drawing/2014/main" val="832540303"/>
                    </a:ext>
                  </a:extLst>
                </a:gridCol>
                <a:gridCol w="771669">
                  <a:extLst>
                    <a:ext uri="{9D8B030D-6E8A-4147-A177-3AD203B41FA5}">
                      <a16:colId xmlns:a16="http://schemas.microsoft.com/office/drawing/2014/main" val="4132748921"/>
                    </a:ext>
                  </a:extLst>
                </a:gridCol>
              </a:tblGrid>
              <a:tr h="403444">
                <a:tc gridSpan="14">
                  <a:txBody>
                    <a:bodyPr/>
                    <a:lstStyle/>
                    <a:p>
                      <a:pPr marL="0" marR="0" indent="0" algn="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5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(</a:t>
                      </a:r>
                      <a:r>
                        <a:rPr lang="ko-KR" altLang="en-US" sz="15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단위 </a:t>
                      </a:r>
                      <a:r>
                        <a:rPr lang="en-US" altLang="ko-KR" sz="15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: </a:t>
                      </a:r>
                      <a:r>
                        <a:rPr lang="ko-KR" altLang="en-US" sz="15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초</a:t>
                      </a:r>
                      <a:r>
                        <a:rPr lang="en-US" altLang="ko-KR" sz="15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)</a:t>
                      </a:r>
                      <a:endParaRPr lang="ko-KR" altLang="en-US" sz="150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824555"/>
                  </a:ext>
                </a:extLst>
              </a:tr>
              <a:tr h="40386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500" kern="0" spc="0" dirty="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b="1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∅</a:t>
                      </a:r>
                      <a:r>
                        <a:rPr lang="en-US" altLang="ko-KR" sz="1500" b="1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1</a:t>
                      </a:r>
                      <a:endParaRPr lang="ko-KR" altLang="en-US" sz="1500" kern="0" spc="0" dirty="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D7CB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b="1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∅</a:t>
                      </a:r>
                      <a:r>
                        <a:rPr lang="en-US" altLang="ko-KR" sz="1500" b="1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2</a:t>
                      </a:r>
                      <a:endParaRPr lang="ko-KR" altLang="en-US" sz="1500" kern="0" spc="0" dirty="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D7CB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b="1" kern="0" spc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∅</a:t>
                      </a:r>
                      <a:r>
                        <a:rPr lang="en-US" altLang="ko-KR" sz="1500" b="1" kern="0" spc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3</a:t>
                      </a:r>
                      <a:endParaRPr lang="ko-KR" altLang="en-US" sz="1500" kern="0" spc="0" dirty="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D7CB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b="1" kern="0" spc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∅</a:t>
                      </a:r>
                      <a:r>
                        <a:rPr lang="en-US" altLang="ko-KR" sz="1500" b="1" kern="0" spc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3</a:t>
                      </a:r>
                      <a:endParaRPr lang="ko-KR" altLang="en-US" sz="1500" kern="0" spc="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b="1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∅</a:t>
                      </a:r>
                      <a:r>
                        <a:rPr lang="en-US" altLang="ko-KR" sz="1500" b="1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4</a:t>
                      </a:r>
                      <a:endParaRPr lang="ko-KR" altLang="en-US" sz="1500" kern="0" spc="0" dirty="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D7CB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b="1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∅</a:t>
                      </a:r>
                      <a:r>
                        <a:rPr lang="en-US" altLang="ko-KR" sz="1500" b="1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5</a:t>
                      </a:r>
                      <a:endParaRPr lang="ko-KR" altLang="en-US" sz="1500" kern="0" spc="0" dirty="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D7CB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b="1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∅</a:t>
                      </a:r>
                      <a:r>
                        <a:rPr lang="en-US" altLang="ko-KR" sz="1500" b="1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6</a:t>
                      </a:r>
                      <a:endParaRPr lang="ko-KR" altLang="en-US" sz="1500" kern="0" spc="0" dirty="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D7CB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0681816"/>
                  </a:ext>
                </a:extLst>
              </a:tr>
              <a:tr h="105025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phase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500" kern="0" spc="-50" dirty="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500" kern="0" spc="-50" dirty="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500" kern="0" spc="-50" dirty="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500" kern="0" spc="-35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500" kern="0" spc="-5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500" kern="0" spc="-5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500" kern="0" spc="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5502994"/>
                  </a:ext>
                </a:extLst>
              </a:tr>
              <a:tr h="43911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kern="0" spc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현시시간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25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38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38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38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26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25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28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1297590"/>
                  </a:ext>
                </a:extLst>
              </a:tr>
              <a:tr h="403869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kern="0" spc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신호운영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22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FF1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3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73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FF1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3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23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FF1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3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50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FF1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3</a:t>
                      </a:r>
                      <a:endParaRPr lang="en-US" sz="15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2784162"/>
                  </a:ext>
                </a:extLst>
              </a:tr>
              <a:tr h="40386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60</a:t>
                      </a:r>
                      <a:r>
                        <a:rPr lang="en-US" sz="1500" u="sng" kern="0" spc="-50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↓</a:t>
                      </a:r>
                      <a:endParaRPr lang="en-US" sz="1500" kern="0" spc="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FF1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3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500" kern="0" spc="0" dirty="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5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35</a:t>
                      </a:r>
                      <a:endParaRPr lang="ko-KR" altLang="en-US" sz="1500" kern="0" spc="0" dirty="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FF1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3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4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FF1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3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25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FF1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3</a:t>
                      </a:r>
                      <a:endParaRPr lang="en-US" sz="15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6933706"/>
                  </a:ext>
                </a:extLst>
              </a:tr>
              <a:tr h="43911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kern="0" spc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주기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180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kern="0" spc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옵셋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500" kern="0" spc="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73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all-</a:t>
                      </a:r>
                      <a:r>
                        <a:rPr lang="en-US" sz="1500" kern="0" spc="0" dirty="0" err="1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phae</a:t>
                      </a:r>
                      <a:r>
                        <a:rPr lang="en-US" sz="15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 All-red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0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9279182"/>
                  </a:ext>
                </a:extLst>
              </a:tr>
            </a:tbl>
          </a:graphicData>
        </a:graphic>
      </p:graphicFrame>
      <p:pic>
        <p:nvPicPr>
          <p:cNvPr id="5" name="_x316333664">
            <a:extLst>
              <a:ext uri="{FF2B5EF4-FFF2-40B4-BE49-F238E27FC236}">
                <a16:creationId xmlns:a16="http://schemas.microsoft.com/office/drawing/2014/main" id="{55B8F640-6746-267D-3A8D-BFBFFC9F28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2519669" y="3155868"/>
            <a:ext cx="522034" cy="836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_x545703800">
            <a:extLst>
              <a:ext uri="{FF2B5EF4-FFF2-40B4-BE49-F238E27FC236}">
                <a16:creationId xmlns:a16="http://schemas.microsoft.com/office/drawing/2014/main" id="{92F503FE-3BEF-7403-D21F-2B71675FD3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537" b="100000" l="0" r="100000">
                        <a14:foregroundMark x1="7519" y1="76829" x2="7519" y2="768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3401923" y="3290789"/>
            <a:ext cx="836623" cy="51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_x545702576">
            <a:extLst>
              <a:ext uri="{FF2B5EF4-FFF2-40B4-BE49-F238E27FC236}">
                <a16:creationId xmlns:a16="http://schemas.microsoft.com/office/drawing/2014/main" id="{30C094DF-3CA4-E155-C4A7-4825B29B19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9763" y="3130452"/>
            <a:ext cx="522036" cy="836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_x545704088">
            <a:extLst>
              <a:ext uri="{FF2B5EF4-FFF2-40B4-BE49-F238E27FC236}">
                <a16:creationId xmlns:a16="http://schemas.microsoft.com/office/drawing/2014/main" id="{D37262FB-E723-A506-D623-A04E06340C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5612833" y="3070380"/>
            <a:ext cx="563128" cy="902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_x545702864">
            <a:extLst>
              <a:ext uri="{FF2B5EF4-FFF2-40B4-BE49-F238E27FC236}">
                <a16:creationId xmlns:a16="http://schemas.microsoft.com/office/drawing/2014/main" id="{8983BE7E-C119-9F4E-C574-D155DC677B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9774" y1="80488" x2="9774" y2="8048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3266" y="3309828"/>
            <a:ext cx="850842" cy="528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_x545702432">
            <a:extLst>
              <a:ext uri="{FF2B5EF4-FFF2-40B4-BE49-F238E27FC236}">
                <a16:creationId xmlns:a16="http://schemas.microsoft.com/office/drawing/2014/main" id="{5C434C44-09D4-0B90-C501-E5B09E7DA7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7916575" y="3019044"/>
            <a:ext cx="563128" cy="902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636E7FF-739E-AE8C-81F2-BC175707EBAA}"/>
              </a:ext>
            </a:extLst>
          </p:cNvPr>
          <p:cNvSpPr txBox="1"/>
          <p:nvPr/>
        </p:nvSpPr>
        <p:spPr>
          <a:xfrm>
            <a:off x="1752600" y="5994352"/>
            <a:ext cx="6400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&lt;</a:t>
            </a:r>
            <a:r>
              <a:rPr lang="ko-KR" altLang="en-US" sz="2000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매탄권선역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사거리 신호 개선안</a:t>
            </a:r>
            <a:r>
              <a:rPr lang="en-US" altLang="ko-KR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&gt;</a:t>
            </a:r>
            <a:endParaRPr lang="ko-KR" altLang="en-US" sz="20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8922B65B-AFB5-10DE-D636-E6B6EE6CD9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0304221"/>
              </p:ext>
            </p:extLst>
          </p:nvPr>
        </p:nvGraphicFramePr>
        <p:xfrm>
          <a:off x="9462481" y="2316092"/>
          <a:ext cx="8001000" cy="3543529"/>
        </p:xfrm>
        <a:graphic>
          <a:graphicData uri="http://schemas.openxmlformats.org/drawingml/2006/table">
            <a:tbl>
              <a:tblPr/>
              <a:tblGrid>
                <a:gridCol w="1143000">
                  <a:extLst>
                    <a:ext uri="{9D8B030D-6E8A-4147-A177-3AD203B41FA5}">
                      <a16:colId xmlns:a16="http://schemas.microsoft.com/office/drawing/2014/main" val="1200466341"/>
                    </a:ext>
                  </a:extLst>
                </a:gridCol>
                <a:gridCol w="741319">
                  <a:extLst>
                    <a:ext uri="{9D8B030D-6E8A-4147-A177-3AD203B41FA5}">
                      <a16:colId xmlns:a16="http://schemas.microsoft.com/office/drawing/2014/main" val="1984690840"/>
                    </a:ext>
                  </a:extLst>
                </a:gridCol>
                <a:gridCol w="352072">
                  <a:extLst>
                    <a:ext uri="{9D8B030D-6E8A-4147-A177-3AD203B41FA5}">
                      <a16:colId xmlns:a16="http://schemas.microsoft.com/office/drawing/2014/main" val="3459529303"/>
                    </a:ext>
                  </a:extLst>
                </a:gridCol>
                <a:gridCol w="296012">
                  <a:extLst>
                    <a:ext uri="{9D8B030D-6E8A-4147-A177-3AD203B41FA5}">
                      <a16:colId xmlns:a16="http://schemas.microsoft.com/office/drawing/2014/main" val="2913939000"/>
                    </a:ext>
                  </a:extLst>
                </a:gridCol>
                <a:gridCol w="744273">
                  <a:extLst>
                    <a:ext uri="{9D8B030D-6E8A-4147-A177-3AD203B41FA5}">
                      <a16:colId xmlns:a16="http://schemas.microsoft.com/office/drawing/2014/main" val="381561291"/>
                    </a:ext>
                  </a:extLst>
                </a:gridCol>
                <a:gridCol w="199512">
                  <a:extLst>
                    <a:ext uri="{9D8B030D-6E8A-4147-A177-3AD203B41FA5}">
                      <a16:colId xmlns:a16="http://schemas.microsoft.com/office/drawing/2014/main" val="1564810525"/>
                    </a:ext>
                  </a:extLst>
                </a:gridCol>
                <a:gridCol w="394178">
                  <a:extLst>
                    <a:ext uri="{9D8B030D-6E8A-4147-A177-3AD203B41FA5}">
                      <a16:colId xmlns:a16="http://schemas.microsoft.com/office/drawing/2014/main" val="1674607004"/>
                    </a:ext>
                  </a:extLst>
                </a:gridCol>
                <a:gridCol w="549310">
                  <a:extLst>
                    <a:ext uri="{9D8B030D-6E8A-4147-A177-3AD203B41FA5}">
                      <a16:colId xmlns:a16="http://schemas.microsoft.com/office/drawing/2014/main" val="1323943736"/>
                    </a:ext>
                  </a:extLst>
                </a:gridCol>
                <a:gridCol w="729634">
                  <a:extLst>
                    <a:ext uri="{9D8B030D-6E8A-4147-A177-3AD203B41FA5}">
                      <a16:colId xmlns:a16="http://schemas.microsoft.com/office/drawing/2014/main" val="1861428332"/>
                    </a:ext>
                  </a:extLst>
                </a:gridCol>
                <a:gridCol w="352072">
                  <a:extLst>
                    <a:ext uri="{9D8B030D-6E8A-4147-A177-3AD203B41FA5}">
                      <a16:colId xmlns:a16="http://schemas.microsoft.com/office/drawing/2014/main" val="3112831026"/>
                    </a:ext>
                  </a:extLst>
                </a:gridCol>
                <a:gridCol w="296012">
                  <a:extLst>
                    <a:ext uri="{9D8B030D-6E8A-4147-A177-3AD203B41FA5}">
                      <a16:colId xmlns:a16="http://schemas.microsoft.com/office/drawing/2014/main" val="891166874"/>
                    </a:ext>
                  </a:extLst>
                </a:gridCol>
                <a:gridCol w="943785">
                  <a:extLst>
                    <a:ext uri="{9D8B030D-6E8A-4147-A177-3AD203B41FA5}">
                      <a16:colId xmlns:a16="http://schemas.microsoft.com/office/drawing/2014/main" val="3376415905"/>
                    </a:ext>
                  </a:extLst>
                </a:gridCol>
                <a:gridCol w="394178">
                  <a:extLst>
                    <a:ext uri="{9D8B030D-6E8A-4147-A177-3AD203B41FA5}">
                      <a16:colId xmlns:a16="http://schemas.microsoft.com/office/drawing/2014/main" val="1139135856"/>
                    </a:ext>
                  </a:extLst>
                </a:gridCol>
                <a:gridCol w="865643">
                  <a:extLst>
                    <a:ext uri="{9D8B030D-6E8A-4147-A177-3AD203B41FA5}">
                      <a16:colId xmlns:a16="http://schemas.microsoft.com/office/drawing/2014/main" val="231008027"/>
                    </a:ext>
                  </a:extLst>
                </a:gridCol>
              </a:tblGrid>
              <a:tr h="327445">
                <a:tc gridSpan="14">
                  <a:txBody>
                    <a:bodyPr/>
                    <a:lstStyle/>
                    <a:p>
                      <a:pPr marL="0" marR="0" indent="0" algn="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5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(</a:t>
                      </a:r>
                      <a:r>
                        <a:rPr lang="ko-KR" altLang="en-US" sz="15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단위 </a:t>
                      </a:r>
                      <a:r>
                        <a:rPr lang="en-US" altLang="ko-KR" sz="15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: </a:t>
                      </a:r>
                      <a:r>
                        <a:rPr lang="ko-KR" altLang="en-US" sz="15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초</a:t>
                      </a:r>
                      <a:r>
                        <a:rPr lang="en-US" altLang="ko-KR" sz="15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)</a:t>
                      </a:r>
                      <a:endParaRPr lang="ko-KR" altLang="en-US" sz="1500" kern="0" spc="0" dirty="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mpd="sng">
                      <a:noFill/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8768507"/>
                  </a:ext>
                </a:extLst>
              </a:tr>
              <a:tr h="32744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500" kern="0" spc="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b="1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∅</a:t>
                      </a:r>
                      <a:r>
                        <a:rPr lang="en-US" altLang="ko-KR" sz="1500" b="1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1</a:t>
                      </a:r>
                      <a:endParaRPr lang="ko-KR" altLang="en-US" sz="1500" kern="0" spc="0" dirty="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D7CB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b="1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∅</a:t>
                      </a:r>
                      <a:r>
                        <a:rPr lang="en-US" altLang="ko-KR" sz="1500" b="1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2</a:t>
                      </a:r>
                      <a:endParaRPr lang="ko-KR" altLang="en-US" sz="1500" kern="0" spc="0" dirty="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D7CB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b="1" kern="0" spc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∅</a:t>
                      </a:r>
                      <a:r>
                        <a:rPr lang="en-US" altLang="ko-KR" sz="1500" b="1" kern="0" spc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3</a:t>
                      </a:r>
                      <a:endParaRPr lang="ko-KR" altLang="en-US" sz="1500" kern="0" spc="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D7CB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b="1" kern="0" spc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∅</a:t>
                      </a:r>
                      <a:r>
                        <a:rPr lang="en-US" altLang="ko-KR" sz="1500" b="1" kern="0" spc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3</a:t>
                      </a:r>
                      <a:endParaRPr lang="ko-KR" altLang="en-US" sz="1500" kern="0" spc="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b="1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∅</a:t>
                      </a:r>
                      <a:r>
                        <a:rPr lang="en-US" altLang="ko-KR" sz="1500" b="1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4</a:t>
                      </a:r>
                      <a:endParaRPr lang="ko-KR" altLang="en-US" sz="1500" kern="0" spc="0" dirty="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D7CB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b="1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∅</a:t>
                      </a:r>
                      <a:r>
                        <a:rPr lang="en-US" altLang="ko-KR" sz="1500" b="1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5</a:t>
                      </a:r>
                      <a:endParaRPr lang="ko-KR" altLang="en-US" sz="1500" kern="0" spc="0" dirty="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D7CB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b="1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∅</a:t>
                      </a:r>
                      <a:r>
                        <a:rPr lang="en-US" altLang="ko-KR" sz="1500" b="1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6</a:t>
                      </a:r>
                      <a:endParaRPr lang="ko-KR" altLang="en-US" sz="1500" kern="0" spc="0" dirty="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D7CB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9928367"/>
                  </a:ext>
                </a:extLst>
              </a:tr>
              <a:tr h="119173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phase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500" kern="0" spc="-50" dirty="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500" kern="0" spc="-50" dirty="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500" kern="0" spc="-50" dirty="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500" kern="0" spc="-350" dirty="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500" kern="0" spc="-50" dirty="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500" kern="0" spc="-50" dirty="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500" kern="0" spc="0" dirty="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8556373"/>
                  </a:ext>
                </a:extLst>
              </a:tr>
              <a:tr h="45435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kern="0" spc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현시시간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30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23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40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40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20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45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22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3994907"/>
                  </a:ext>
                </a:extLst>
              </a:tr>
              <a:tr h="449128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kern="0" spc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신호운영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27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FF1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3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60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FF1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3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17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FF1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3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64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FF1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3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3204705"/>
                  </a:ext>
                </a:extLst>
              </a:tr>
              <a:tr h="32744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50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FF1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3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500" kern="0" spc="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37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FF1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3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62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FF1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3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19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FF1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3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4549065"/>
                  </a:ext>
                </a:extLst>
              </a:tr>
              <a:tr h="32744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kern="0" spc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주기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180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kern="0" spc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옵셋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500" kern="0" spc="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73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all-phase All-red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0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7698853"/>
                  </a:ext>
                </a:extLst>
              </a:tr>
            </a:tbl>
          </a:graphicData>
        </a:graphic>
      </p:graphicFrame>
      <p:pic>
        <p:nvPicPr>
          <p:cNvPr id="37" name="_x545702576">
            <a:extLst>
              <a:ext uri="{FF2B5EF4-FFF2-40B4-BE49-F238E27FC236}">
                <a16:creationId xmlns:a16="http://schemas.microsoft.com/office/drawing/2014/main" id="{112751C5-31EE-1177-B611-B6F5314E63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110" y="3187914"/>
            <a:ext cx="522036" cy="836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_x545703800">
            <a:extLst>
              <a:ext uri="{FF2B5EF4-FFF2-40B4-BE49-F238E27FC236}">
                <a16:creationId xmlns:a16="http://schemas.microsoft.com/office/drawing/2014/main" id="{9E3EEE82-95EE-B451-DB18-A8B8F5AA42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537" b="100000" l="0" r="100000">
                        <a14:foregroundMark x1="7519" y1="76829" x2="7519" y2="768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1826413" y="3330143"/>
            <a:ext cx="836623" cy="51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_x316333664">
            <a:extLst>
              <a:ext uri="{FF2B5EF4-FFF2-40B4-BE49-F238E27FC236}">
                <a16:creationId xmlns:a16="http://schemas.microsoft.com/office/drawing/2014/main" id="{7899A880-A7BE-2CC2-95C0-44BCA3E217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12940947" y="3193933"/>
            <a:ext cx="522034" cy="836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_x545704088">
            <a:extLst>
              <a:ext uri="{FF2B5EF4-FFF2-40B4-BE49-F238E27FC236}">
                <a16:creationId xmlns:a16="http://schemas.microsoft.com/office/drawing/2014/main" id="{9BE01394-6823-E15E-A76B-5114190FCE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5612834" y="3070380"/>
            <a:ext cx="563128" cy="902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_x545704088">
            <a:extLst>
              <a:ext uri="{FF2B5EF4-FFF2-40B4-BE49-F238E27FC236}">
                <a16:creationId xmlns:a16="http://schemas.microsoft.com/office/drawing/2014/main" id="{9D24C354-7A3F-ACE2-8299-150513CFB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4137624" y="3250314"/>
            <a:ext cx="563128" cy="902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_x545702864">
            <a:extLst>
              <a:ext uri="{FF2B5EF4-FFF2-40B4-BE49-F238E27FC236}">
                <a16:creationId xmlns:a16="http://schemas.microsoft.com/office/drawing/2014/main" id="{E632DC54-6CBB-5FD7-C97F-D42CCB3C06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9774" y1="80488" x2="9774" y2="8048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78598" y="3323769"/>
            <a:ext cx="850842" cy="528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_x545702432">
            <a:extLst>
              <a:ext uri="{FF2B5EF4-FFF2-40B4-BE49-F238E27FC236}">
                <a16:creationId xmlns:a16="http://schemas.microsoft.com/office/drawing/2014/main" id="{540D07DC-F530-37FB-ADCA-0E981A3B42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6576024" y="3150816"/>
            <a:ext cx="563128" cy="902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5D0395FB-44BD-4BF9-EAAB-065BF46684C8}"/>
              </a:ext>
            </a:extLst>
          </p:cNvPr>
          <p:cNvSpPr txBox="1"/>
          <p:nvPr/>
        </p:nvSpPr>
        <p:spPr>
          <a:xfrm>
            <a:off x="10439400" y="6021404"/>
            <a:ext cx="6400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&lt;</a:t>
            </a:r>
            <a:r>
              <a:rPr lang="ko-KR" altLang="en-US" sz="2000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세삼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사거리 신호 개선안</a:t>
            </a:r>
            <a:r>
              <a:rPr lang="en-US" altLang="ko-KR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&gt;</a:t>
            </a:r>
            <a:endParaRPr lang="ko-KR" altLang="en-US" sz="20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47" name="화살표: 갈매기형 수장 46">
            <a:extLst>
              <a:ext uri="{FF2B5EF4-FFF2-40B4-BE49-F238E27FC236}">
                <a16:creationId xmlns:a16="http://schemas.microsoft.com/office/drawing/2014/main" id="{59265828-3515-9773-FC93-E87499AFC762}"/>
              </a:ext>
            </a:extLst>
          </p:cNvPr>
          <p:cNvSpPr/>
          <p:nvPr/>
        </p:nvSpPr>
        <p:spPr>
          <a:xfrm rot="5400000">
            <a:off x="4636721" y="6130013"/>
            <a:ext cx="556357" cy="1447800"/>
          </a:xfrm>
          <a:prstGeom prst="chevron">
            <a:avLst>
              <a:gd name="adj" fmla="val 42261"/>
            </a:avLst>
          </a:prstGeom>
          <a:solidFill>
            <a:srgbClr val="415A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8" name="화살표: 갈매기형 수장 47">
            <a:extLst>
              <a:ext uri="{FF2B5EF4-FFF2-40B4-BE49-F238E27FC236}">
                <a16:creationId xmlns:a16="http://schemas.microsoft.com/office/drawing/2014/main" id="{CF87E9E7-4796-9434-EB05-7E7DCFB03ECD}"/>
              </a:ext>
            </a:extLst>
          </p:cNvPr>
          <p:cNvSpPr/>
          <p:nvPr/>
        </p:nvSpPr>
        <p:spPr>
          <a:xfrm rot="5400000">
            <a:off x="13475922" y="6130014"/>
            <a:ext cx="556357" cy="1447800"/>
          </a:xfrm>
          <a:prstGeom prst="chevron">
            <a:avLst>
              <a:gd name="adj" fmla="val 42261"/>
            </a:avLst>
          </a:prstGeom>
          <a:solidFill>
            <a:srgbClr val="415A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A939B16A-68F4-DBFD-D246-0137FD1C64C1}"/>
              </a:ext>
            </a:extLst>
          </p:cNvPr>
          <p:cNvSpPr/>
          <p:nvPr/>
        </p:nvSpPr>
        <p:spPr>
          <a:xfrm>
            <a:off x="838198" y="7343442"/>
            <a:ext cx="16470632" cy="2427081"/>
          </a:xfrm>
          <a:prstGeom prst="roundRect">
            <a:avLst/>
          </a:prstGeom>
          <a:noFill/>
          <a:ln>
            <a:solidFill>
              <a:srgbClr val="5A7D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5240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sz="1800" kern="0" spc="0" dirty="0">
              <a:solidFill>
                <a:srgbClr val="000000"/>
              </a:solidFill>
              <a:effectLst/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244630E-ECF6-608D-F742-FD46EF43C790}"/>
              </a:ext>
            </a:extLst>
          </p:cNvPr>
          <p:cNvSpPr txBox="1"/>
          <p:nvPr/>
        </p:nvSpPr>
        <p:spPr>
          <a:xfrm>
            <a:off x="6657224" y="7581900"/>
            <a:ext cx="5045774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600" b="1" kern="0" spc="0" dirty="0">
                <a:solidFill>
                  <a:srgbClr val="415A40"/>
                </a:solidFill>
                <a:effectLst/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6</a:t>
            </a:r>
            <a:r>
              <a:rPr lang="ko-KR" altLang="en-US" sz="2600" b="1" kern="0" spc="0" dirty="0">
                <a:solidFill>
                  <a:srgbClr val="415A40"/>
                </a:solidFill>
                <a:effectLst/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현시를 유지하되 각 현시 마다 유효녹색시간 변화</a:t>
            </a:r>
            <a:endParaRPr lang="en-US" altLang="ko-KR" sz="2600" b="1" kern="0" spc="0" dirty="0">
              <a:solidFill>
                <a:srgbClr val="415A40"/>
              </a:solidFill>
              <a:effectLst/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600" b="1" kern="0" spc="0" dirty="0">
                <a:solidFill>
                  <a:srgbClr val="415A40"/>
                </a:solidFill>
                <a:effectLst/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Cycle Length</a:t>
            </a:r>
            <a:r>
              <a:rPr lang="ko-KR" altLang="en-US" sz="2600" b="1" kern="0" spc="0" dirty="0">
                <a:solidFill>
                  <a:srgbClr val="415A40"/>
                </a:solidFill>
                <a:effectLst/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는 </a:t>
            </a:r>
            <a:r>
              <a:rPr lang="en-US" altLang="ko-KR" sz="2600" b="1" kern="0" spc="0" dirty="0">
                <a:solidFill>
                  <a:srgbClr val="415A40"/>
                </a:solidFill>
                <a:effectLst/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180</a:t>
            </a:r>
            <a:r>
              <a:rPr lang="ko-KR" altLang="en-US" sz="2600" b="1" kern="0" spc="0" dirty="0">
                <a:solidFill>
                  <a:srgbClr val="415A40"/>
                </a:solidFill>
                <a:effectLst/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초</a:t>
            </a:r>
            <a:r>
              <a:rPr lang="en-US" altLang="ko-KR" sz="2600" b="1" kern="0" spc="0" dirty="0">
                <a:solidFill>
                  <a:srgbClr val="415A40"/>
                </a:solidFill>
                <a:effectLst/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, Offset</a:t>
            </a:r>
            <a:r>
              <a:rPr lang="ko-KR" altLang="en-US" sz="2600" b="1" kern="0" spc="0" dirty="0">
                <a:solidFill>
                  <a:srgbClr val="415A40"/>
                </a:solidFill>
                <a:effectLst/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은 </a:t>
            </a:r>
            <a:r>
              <a:rPr lang="en-US" altLang="ko-KR" sz="2600" b="1" kern="0" spc="0" dirty="0">
                <a:solidFill>
                  <a:srgbClr val="415A40"/>
                </a:solidFill>
                <a:effectLst/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73</a:t>
            </a:r>
            <a:r>
              <a:rPr lang="ko-KR" altLang="en-US" sz="2600" b="1" kern="0" spc="0" dirty="0">
                <a:solidFill>
                  <a:srgbClr val="415A40"/>
                </a:solidFill>
                <a:effectLst/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초</a:t>
            </a:r>
            <a:r>
              <a:rPr lang="en-US" altLang="ko-KR" sz="2600" b="1" kern="0" spc="0" dirty="0">
                <a:solidFill>
                  <a:srgbClr val="415A40"/>
                </a:solidFill>
                <a:effectLst/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, </a:t>
            </a:r>
            <a:r>
              <a:rPr lang="ko-KR" altLang="en-US" sz="2600" b="1" kern="0" spc="0" dirty="0">
                <a:solidFill>
                  <a:srgbClr val="415A40"/>
                </a:solidFill>
                <a:effectLst/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황색시간은 모든 현시에서 </a:t>
            </a:r>
            <a:r>
              <a:rPr lang="en-US" altLang="ko-KR" sz="2600" b="1" kern="0" spc="0" dirty="0">
                <a:solidFill>
                  <a:srgbClr val="415A40"/>
                </a:solidFill>
                <a:effectLst/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3</a:t>
            </a:r>
            <a:r>
              <a:rPr lang="ko-KR" altLang="en-US" sz="2600" b="1" kern="0" spc="0" dirty="0">
                <a:solidFill>
                  <a:srgbClr val="415A40"/>
                </a:solidFill>
                <a:effectLst/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초로 개선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2600" b="1" dirty="0">
              <a:solidFill>
                <a:srgbClr val="415A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89186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5CA8B054-58E9-AE90-3C1B-16934D27B9C7}"/>
              </a:ext>
            </a:extLst>
          </p:cNvPr>
          <p:cNvSpPr/>
          <p:nvPr/>
        </p:nvSpPr>
        <p:spPr>
          <a:xfrm>
            <a:off x="2362200" y="7155974"/>
            <a:ext cx="13886047" cy="2953142"/>
          </a:xfrm>
          <a:prstGeom prst="roundRect">
            <a:avLst>
              <a:gd name="adj" fmla="val 6411"/>
            </a:avLst>
          </a:prstGeom>
          <a:solidFill>
            <a:srgbClr val="AFC6AE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Object 4">
            <a:extLst>
              <a:ext uri="{FF2B5EF4-FFF2-40B4-BE49-F238E27FC236}">
                <a16:creationId xmlns:a16="http://schemas.microsoft.com/office/drawing/2014/main" id="{186569F5-2C03-7778-B01C-8B9A8E9070EE}"/>
              </a:ext>
            </a:extLst>
          </p:cNvPr>
          <p:cNvSpPr txBox="1"/>
          <p:nvPr/>
        </p:nvSpPr>
        <p:spPr>
          <a:xfrm>
            <a:off x="1651499" y="996419"/>
            <a:ext cx="8254501" cy="81560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700" kern="0" spc="-100" dirty="0">
                <a:solidFill>
                  <a:srgbClr val="5A7D59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Gmarket Sans Bold" pitchFamily="34" charset="0"/>
              </a:rPr>
              <a:t>개선 효과 분석</a:t>
            </a:r>
            <a:endParaRPr lang="en-US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3" name="Object 5">
            <a:extLst>
              <a:ext uri="{FF2B5EF4-FFF2-40B4-BE49-F238E27FC236}">
                <a16:creationId xmlns:a16="http://schemas.microsoft.com/office/drawing/2014/main" id="{0D328E47-BF94-1AB6-E27A-A980FC2640AE}"/>
              </a:ext>
            </a:extLst>
          </p:cNvPr>
          <p:cNvSpPr txBox="1"/>
          <p:nvPr/>
        </p:nvSpPr>
        <p:spPr>
          <a:xfrm rot="16200000">
            <a:off x="-306098" y="1417274"/>
            <a:ext cx="2263261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200" dirty="0">
                <a:solidFill>
                  <a:srgbClr val="0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Traffic control</a:t>
            </a:r>
          </a:p>
          <a:p>
            <a:pPr algn="r"/>
            <a:r>
              <a:rPr lang="en-US" sz="1200" dirty="0">
                <a:solidFill>
                  <a:srgbClr val="0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Project</a:t>
            </a:r>
            <a:endParaRPr lang="en-US" sz="12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2C39EC74-33A8-19DD-EF3B-8CC66BF43C9D}"/>
              </a:ext>
            </a:extLst>
          </p:cNvPr>
          <p:cNvSpPr/>
          <p:nvPr/>
        </p:nvSpPr>
        <p:spPr>
          <a:xfrm>
            <a:off x="437147" y="2150509"/>
            <a:ext cx="3906253" cy="601597"/>
          </a:xfrm>
          <a:prstGeom prst="roundRect">
            <a:avLst>
              <a:gd name="adj" fmla="val 50000"/>
            </a:avLst>
          </a:prstGeom>
          <a:solidFill>
            <a:srgbClr val="415A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개선 전</a:t>
            </a:r>
            <a:r>
              <a:rPr lang="en-US" altLang="ko-KR" sz="25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/</a:t>
            </a:r>
            <a:r>
              <a:rPr lang="ko-KR" altLang="en-US" sz="25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후 결과 비교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484B656-55D8-5A5B-19DE-1DAE803C6762}"/>
              </a:ext>
            </a:extLst>
          </p:cNvPr>
          <p:cNvSpPr txBox="1"/>
          <p:nvPr/>
        </p:nvSpPr>
        <p:spPr>
          <a:xfrm>
            <a:off x="2667924" y="7347617"/>
            <a:ext cx="12966450" cy="2496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87350" marR="0" indent="-28575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2000" kern="0" spc="0" dirty="0">
                <a:solidFill>
                  <a:srgbClr val="000000"/>
                </a:solidFill>
                <a:effectLst/>
                <a:latin typeface="KoPubWorld돋움체 Medium"/>
                <a:ea typeface="KoPubWorld돋움체 Medium"/>
              </a:rPr>
              <a:t>두 교차로 모두 </a:t>
            </a:r>
            <a:r>
              <a:rPr lang="en-US" altLang="ko-KR" sz="2000" kern="0" spc="0" dirty="0">
                <a:solidFill>
                  <a:srgbClr val="000000"/>
                </a:solidFill>
                <a:effectLst/>
                <a:latin typeface="KoPubWorld돋움체 Medium"/>
                <a:ea typeface="KoPubWorld돋움체 Medium"/>
              </a:rPr>
              <a:t>LOS </a:t>
            </a:r>
            <a:r>
              <a:rPr lang="ko-KR" altLang="en-US" sz="2000" kern="0" spc="0" dirty="0">
                <a:solidFill>
                  <a:srgbClr val="000000"/>
                </a:solidFill>
                <a:effectLst/>
                <a:latin typeface="KoPubWorld돋움체 Medium"/>
                <a:ea typeface="KoPubWorld돋움체 Medium"/>
              </a:rPr>
              <a:t>및 </a:t>
            </a:r>
            <a:r>
              <a:rPr lang="en-US" altLang="ko-KR" sz="2000" kern="0" spc="0" dirty="0">
                <a:solidFill>
                  <a:srgbClr val="000000"/>
                </a:solidFill>
                <a:effectLst/>
                <a:latin typeface="KoPubWorld돋움체 Medium"/>
                <a:ea typeface="KoPubWorld돋움체 Medium"/>
              </a:rPr>
              <a:t>Control Delay</a:t>
            </a:r>
            <a:r>
              <a:rPr lang="ko-KR" altLang="en-US" sz="2000" kern="0" spc="0" dirty="0">
                <a:solidFill>
                  <a:srgbClr val="000000"/>
                </a:solidFill>
                <a:effectLst/>
                <a:latin typeface="KoPubWorld돋움체 Medium"/>
                <a:ea typeface="KoPubWorld돋움체 Medium"/>
              </a:rPr>
              <a:t>가 개선되었으므로</a:t>
            </a:r>
            <a:r>
              <a:rPr lang="en-US" altLang="ko-KR" sz="2000" kern="0" spc="0" dirty="0">
                <a:solidFill>
                  <a:srgbClr val="000000"/>
                </a:solidFill>
                <a:effectLst/>
                <a:latin typeface="KoPubWorld돋움체 Medium"/>
                <a:ea typeface="KoPubWorld돋움체 Medium"/>
              </a:rPr>
              <a:t>, </a:t>
            </a:r>
            <a:r>
              <a:rPr lang="ko-KR" altLang="en-US" sz="2000" kern="0" spc="0" dirty="0">
                <a:solidFill>
                  <a:srgbClr val="000000"/>
                </a:solidFill>
                <a:effectLst/>
                <a:latin typeface="KoPubWorld돋움체 Medium"/>
                <a:ea typeface="KoPubWorld돋움체 Medium"/>
              </a:rPr>
              <a:t>본 대상구간이 개선되었음</a:t>
            </a:r>
            <a:endParaRPr lang="en-US" altLang="ko-KR" sz="2000" kern="0" spc="0" dirty="0">
              <a:solidFill>
                <a:srgbClr val="000000"/>
              </a:solidFill>
              <a:effectLst/>
              <a:latin typeface="KoPubWorld돋움체 Medium"/>
              <a:ea typeface="KoPubWorld돋움체 Medium"/>
            </a:endParaRPr>
          </a:p>
          <a:p>
            <a:pPr marL="387350" marR="0" indent="-28575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2000" kern="0" spc="0" dirty="0">
                <a:solidFill>
                  <a:srgbClr val="000000"/>
                </a:solidFill>
                <a:effectLst/>
                <a:latin typeface="KoPubWorld돋움체 Medium"/>
                <a:ea typeface="KoPubWorld돋움체 Medium"/>
              </a:rPr>
              <a:t>두 교차로의 </a:t>
            </a:r>
            <a:r>
              <a:rPr lang="en-US" altLang="ko-KR" sz="2000" kern="0" spc="0" dirty="0">
                <a:solidFill>
                  <a:srgbClr val="000000"/>
                </a:solidFill>
                <a:effectLst/>
                <a:latin typeface="KoPubWorld돋움체 Medium"/>
                <a:ea typeface="KoPubWorld돋움체 Medium"/>
              </a:rPr>
              <a:t>Approach Delay </a:t>
            </a:r>
            <a:r>
              <a:rPr lang="ko-KR" altLang="en-US" sz="2000" kern="0" spc="0" dirty="0">
                <a:solidFill>
                  <a:srgbClr val="000000"/>
                </a:solidFill>
                <a:effectLst/>
                <a:latin typeface="KoPubWorld돋움체 Medium"/>
                <a:ea typeface="KoPubWorld돋움체 Medium"/>
              </a:rPr>
              <a:t>개선 결과</a:t>
            </a:r>
            <a:r>
              <a:rPr lang="en-US" altLang="ko-KR" sz="2000" kern="0" spc="0" dirty="0">
                <a:solidFill>
                  <a:srgbClr val="000000"/>
                </a:solidFill>
                <a:effectLst/>
                <a:latin typeface="KoPubWorld돋움체 Medium"/>
                <a:ea typeface="KoPubWorld돋움체 Medium"/>
              </a:rPr>
              <a:t>, </a:t>
            </a:r>
            <a:r>
              <a:rPr lang="ko-KR" altLang="en-US" sz="2000" kern="0" spc="0" dirty="0">
                <a:solidFill>
                  <a:srgbClr val="000000"/>
                </a:solidFill>
                <a:effectLst/>
                <a:latin typeface="KoPubWorld돋움체 Medium"/>
                <a:ea typeface="KoPubWorld돋움체 Medium"/>
              </a:rPr>
              <a:t>개선 목표인 </a:t>
            </a:r>
            <a:r>
              <a:rPr lang="ko-KR" altLang="en-US" sz="2000" kern="0" spc="0" dirty="0" err="1">
                <a:solidFill>
                  <a:srgbClr val="000000"/>
                </a:solidFill>
                <a:effectLst/>
                <a:latin typeface="KoPubWorld돋움체 Medium"/>
                <a:ea typeface="KoPubWorld돋움체 Medium"/>
              </a:rPr>
              <a:t>매탄권선역사거리</a:t>
            </a:r>
            <a:r>
              <a:rPr lang="ko-KR" altLang="en-US" sz="2000" kern="0" spc="0" dirty="0">
                <a:solidFill>
                  <a:srgbClr val="000000"/>
                </a:solidFill>
                <a:effectLst/>
                <a:latin typeface="KoPubWorld돋움체 Medium"/>
                <a:ea typeface="KoPubWorld돋움체 Medium"/>
              </a:rPr>
              <a:t> </a:t>
            </a:r>
            <a:r>
              <a:rPr lang="en-US" altLang="ko-KR" sz="2000" kern="0" spc="0" dirty="0">
                <a:solidFill>
                  <a:srgbClr val="000000"/>
                </a:solidFill>
                <a:effectLst/>
                <a:latin typeface="KoPubWorld돋움체 Medium"/>
                <a:ea typeface="KoPubWorld돋움체 Medium"/>
              </a:rPr>
              <a:t>WB</a:t>
            </a:r>
            <a:r>
              <a:rPr lang="ko-KR" altLang="en-US" sz="2000" kern="0" spc="0" dirty="0">
                <a:solidFill>
                  <a:srgbClr val="000000"/>
                </a:solidFill>
                <a:effectLst/>
                <a:latin typeface="KoPubWorld돋움체 Medium"/>
                <a:ea typeface="KoPubWorld돋움체 Medium"/>
              </a:rPr>
              <a:t>의 </a:t>
            </a:r>
            <a:r>
              <a:rPr lang="en-US" altLang="ko-KR" sz="2000" kern="0" spc="0" dirty="0">
                <a:solidFill>
                  <a:srgbClr val="000000"/>
                </a:solidFill>
                <a:effectLst/>
                <a:latin typeface="KoPubWorld돋움체 Medium"/>
                <a:ea typeface="KoPubWorld돋움체 Medium"/>
              </a:rPr>
              <a:t>Approach Delay</a:t>
            </a:r>
            <a:r>
              <a:rPr lang="ko-KR" altLang="en-US" sz="2000" kern="0" spc="0" dirty="0">
                <a:solidFill>
                  <a:srgbClr val="000000"/>
                </a:solidFill>
                <a:effectLst/>
                <a:latin typeface="KoPubWorld돋움체 Medium"/>
                <a:ea typeface="KoPubWorld돋움체 Medium"/>
              </a:rPr>
              <a:t>가 감소되었지만 나머지 접근로의 경우 오히려 증가함</a:t>
            </a:r>
            <a:r>
              <a:rPr lang="en-US" altLang="ko-KR" sz="2000" kern="0" spc="0" dirty="0">
                <a:solidFill>
                  <a:srgbClr val="000000"/>
                </a:solidFill>
                <a:effectLst/>
                <a:latin typeface="KoPubWorld돋움체 Medium"/>
                <a:ea typeface="KoPubWorld돋움체 Medium"/>
              </a:rPr>
              <a:t> </a:t>
            </a:r>
          </a:p>
          <a:p>
            <a:pPr marL="387350" marR="0" indent="-28575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2000" kern="0" spc="0" dirty="0">
                <a:solidFill>
                  <a:srgbClr val="000000"/>
                </a:solidFill>
                <a:effectLst/>
                <a:latin typeface="KoPubWorld돋움체 Medium"/>
                <a:ea typeface="KoPubWorld돋움체 Medium"/>
              </a:rPr>
              <a:t>그러나 본 프로젝트에서의 개선목표인 </a:t>
            </a:r>
            <a:r>
              <a:rPr lang="ko-KR" altLang="en-US" sz="2000" kern="0" spc="0" dirty="0" err="1">
                <a:solidFill>
                  <a:srgbClr val="000000"/>
                </a:solidFill>
                <a:effectLst/>
                <a:latin typeface="KoPubWorld돋움체 Medium"/>
                <a:ea typeface="KoPubWorld돋움체 Medium"/>
              </a:rPr>
              <a:t>매탄권선역사거리</a:t>
            </a:r>
            <a:r>
              <a:rPr lang="ko-KR" altLang="en-US" sz="2000" kern="0" spc="0" dirty="0">
                <a:solidFill>
                  <a:srgbClr val="000000"/>
                </a:solidFill>
                <a:effectLst/>
                <a:latin typeface="KoPubWorld돋움체 Medium"/>
                <a:ea typeface="KoPubWorld돋움체 Medium"/>
              </a:rPr>
              <a:t> </a:t>
            </a:r>
            <a:r>
              <a:rPr lang="en-US" altLang="ko-KR" sz="2000" kern="0" spc="0" dirty="0">
                <a:solidFill>
                  <a:srgbClr val="000000"/>
                </a:solidFill>
                <a:effectLst/>
                <a:latin typeface="KoPubWorld돋움체 Medium"/>
                <a:ea typeface="KoPubWorld돋움체 Medium"/>
              </a:rPr>
              <a:t>WB</a:t>
            </a:r>
            <a:r>
              <a:rPr lang="ko-KR" altLang="en-US" sz="2000" kern="0" spc="0" dirty="0">
                <a:solidFill>
                  <a:srgbClr val="000000"/>
                </a:solidFill>
                <a:effectLst/>
                <a:latin typeface="KoPubWorld돋움체 Medium"/>
                <a:ea typeface="KoPubWorld돋움체 Medium"/>
              </a:rPr>
              <a:t>의 </a:t>
            </a:r>
            <a:r>
              <a:rPr lang="en-US" altLang="ko-KR" sz="2000" kern="0" spc="0" dirty="0">
                <a:solidFill>
                  <a:srgbClr val="000000"/>
                </a:solidFill>
                <a:effectLst/>
                <a:latin typeface="KoPubWorld돋움체 Medium"/>
                <a:ea typeface="KoPubWorld돋움체 Medium"/>
              </a:rPr>
              <a:t>Delay</a:t>
            </a:r>
            <a:r>
              <a:rPr lang="ko-KR" altLang="en-US" sz="2000" kern="0" spc="0" dirty="0">
                <a:solidFill>
                  <a:srgbClr val="000000"/>
                </a:solidFill>
                <a:effectLst/>
                <a:latin typeface="KoPubWorld돋움체 Medium"/>
                <a:ea typeface="KoPubWorld돋움체 Medium"/>
              </a:rPr>
              <a:t>를 감소시키는 것이 우선이고 </a:t>
            </a:r>
            <a:r>
              <a:rPr lang="en-US" altLang="ko-KR" sz="2000" kern="0" spc="0" dirty="0">
                <a:solidFill>
                  <a:srgbClr val="000000"/>
                </a:solidFill>
                <a:effectLst/>
                <a:latin typeface="KoPubWorld돋움체 Medium"/>
                <a:ea typeface="KoPubWorld돋움체 Medium"/>
              </a:rPr>
              <a:t>WB</a:t>
            </a:r>
            <a:r>
              <a:rPr lang="ko-KR" altLang="en-US" sz="2000" kern="0" spc="0" dirty="0">
                <a:solidFill>
                  <a:srgbClr val="000000"/>
                </a:solidFill>
                <a:effectLst/>
                <a:latin typeface="KoPubWorld돋움체 Medium"/>
                <a:ea typeface="KoPubWorld돋움체 Medium"/>
              </a:rPr>
              <a:t>의 </a:t>
            </a:r>
            <a:r>
              <a:rPr lang="en-US" altLang="ko-KR" sz="2000" kern="0" spc="0" dirty="0">
                <a:solidFill>
                  <a:srgbClr val="000000"/>
                </a:solidFill>
                <a:effectLst/>
                <a:latin typeface="KoPubWorld돋움체 Medium"/>
                <a:ea typeface="KoPubWorld돋움체 Medium"/>
              </a:rPr>
              <a:t>Approach Delay</a:t>
            </a:r>
            <a:r>
              <a:rPr lang="ko-KR" altLang="en-US" sz="2000" kern="0" spc="0" dirty="0">
                <a:solidFill>
                  <a:srgbClr val="000000"/>
                </a:solidFill>
                <a:effectLst/>
                <a:latin typeface="KoPubWorld돋움체 Medium"/>
                <a:ea typeface="KoPubWorld돋움체 Medium"/>
              </a:rPr>
              <a:t>가 약 </a:t>
            </a:r>
            <a:r>
              <a:rPr lang="en-US" altLang="ko-KR" sz="2000" kern="0" spc="0" dirty="0">
                <a:solidFill>
                  <a:srgbClr val="000000"/>
                </a:solidFill>
                <a:effectLst/>
                <a:latin typeface="KoPubWorld돋움체 Medium"/>
                <a:ea typeface="KoPubWorld돋움체 Medium"/>
              </a:rPr>
              <a:t>90</a:t>
            </a:r>
            <a:r>
              <a:rPr lang="ko-KR" altLang="en-US" sz="2000" kern="0" spc="0" dirty="0">
                <a:solidFill>
                  <a:srgbClr val="000000"/>
                </a:solidFill>
                <a:effectLst/>
                <a:latin typeface="KoPubWorld돋움체 Medium"/>
                <a:ea typeface="KoPubWorld돋움체 Medium"/>
              </a:rPr>
              <a:t>초 크게 감소하기 때문에 결과가 잘 나왔다고 판단</a:t>
            </a:r>
            <a:endParaRPr lang="ko-KR" altLang="en-US" sz="2000" kern="0" spc="0" dirty="0">
              <a:solidFill>
                <a:srgbClr val="000000"/>
              </a:solidFill>
              <a:effectLst/>
              <a:latin typeface="한컴바탕"/>
            </a:endParaRPr>
          </a:p>
        </p:txBody>
      </p:sp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79EF55FF-4940-1C31-56D0-4465C6DB49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2561864"/>
              </p:ext>
            </p:extLst>
          </p:nvPr>
        </p:nvGraphicFramePr>
        <p:xfrm>
          <a:off x="457201" y="3009900"/>
          <a:ext cx="7467599" cy="2617924"/>
        </p:xfrm>
        <a:graphic>
          <a:graphicData uri="http://schemas.openxmlformats.org/drawingml/2006/table">
            <a:tbl>
              <a:tblPr/>
              <a:tblGrid>
                <a:gridCol w="1807944">
                  <a:extLst>
                    <a:ext uri="{9D8B030D-6E8A-4147-A177-3AD203B41FA5}">
                      <a16:colId xmlns:a16="http://schemas.microsoft.com/office/drawing/2014/main" val="901457559"/>
                    </a:ext>
                  </a:extLst>
                </a:gridCol>
                <a:gridCol w="1650733">
                  <a:extLst>
                    <a:ext uri="{9D8B030D-6E8A-4147-A177-3AD203B41FA5}">
                      <a16:colId xmlns:a16="http://schemas.microsoft.com/office/drawing/2014/main" val="2815776933"/>
                    </a:ext>
                  </a:extLst>
                </a:gridCol>
                <a:gridCol w="1520835">
                  <a:extLst>
                    <a:ext uri="{9D8B030D-6E8A-4147-A177-3AD203B41FA5}">
                      <a16:colId xmlns:a16="http://schemas.microsoft.com/office/drawing/2014/main" val="239225026"/>
                    </a:ext>
                  </a:extLst>
                </a:gridCol>
                <a:gridCol w="1244971">
                  <a:extLst>
                    <a:ext uri="{9D8B030D-6E8A-4147-A177-3AD203B41FA5}">
                      <a16:colId xmlns:a16="http://schemas.microsoft.com/office/drawing/2014/main" val="425757061"/>
                    </a:ext>
                  </a:extLst>
                </a:gridCol>
                <a:gridCol w="1243116">
                  <a:extLst>
                    <a:ext uri="{9D8B030D-6E8A-4147-A177-3AD203B41FA5}">
                      <a16:colId xmlns:a16="http://schemas.microsoft.com/office/drawing/2014/main" val="4149484650"/>
                    </a:ext>
                  </a:extLst>
                </a:gridCol>
              </a:tblGrid>
              <a:tr h="655326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b="1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대상구간</a:t>
                      </a:r>
                      <a:endParaRPr lang="ko-KR" altLang="en-US" sz="1500" kern="0" spc="0" dirty="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7CB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Control Delay (sec)</a:t>
                      </a:r>
                      <a:endParaRPr lang="en-US" sz="1500" kern="0" spc="0" dirty="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7CB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LOS</a:t>
                      </a:r>
                      <a:endParaRPr lang="en-US" sz="1500" kern="0" spc="0" dirty="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7CB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4069927"/>
                  </a:ext>
                </a:extLst>
              </a:tr>
              <a:tr h="65194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b="1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개선 전</a:t>
                      </a:r>
                      <a:endParaRPr lang="ko-KR" altLang="en-US" sz="1500" kern="0" spc="0" dirty="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8E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b="1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개선 후</a:t>
                      </a:r>
                      <a:endParaRPr lang="ko-KR" altLang="en-US" sz="1500" kern="0" spc="0" dirty="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8E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b="1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개선 전</a:t>
                      </a:r>
                      <a:endParaRPr lang="ko-KR" altLang="en-US" sz="1500" kern="0" spc="0" dirty="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8E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b="1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개선 후</a:t>
                      </a:r>
                      <a:endParaRPr lang="ko-KR" altLang="en-US" sz="1500" kern="0" spc="0" dirty="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8E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1273846"/>
                  </a:ext>
                </a:extLst>
              </a:tr>
              <a:tr h="65532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b="1" kern="0" spc="0" dirty="0" err="1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매탄권선역사거리</a:t>
                      </a:r>
                      <a:endParaRPr lang="ko-KR" altLang="en-US" sz="1500" kern="0" spc="0" dirty="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7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81.1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8E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51.6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8E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F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8E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D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8E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3872903"/>
                  </a:ext>
                </a:extLst>
              </a:tr>
              <a:tr h="65532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b="1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세삼사거리</a:t>
                      </a:r>
                      <a:endParaRPr lang="ko-KR" altLang="en-US" sz="1500" kern="0" spc="0" dirty="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7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75.7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8E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61.5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8E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E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8E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E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8E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7169458"/>
                  </a:ext>
                </a:extLst>
              </a:tr>
            </a:tbl>
          </a:graphicData>
        </a:graphic>
      </p:graphicFrame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35F8D79B-EC14-6840-D80E-FEA3692A59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5782375"/>
              </p:ext>
            </p:extLst>
          </p:nvPr>
        </p:nvGraphicFramePr>
        <p:xfrm>
          <a:off x="8485802" y="3009901"/>
          <a:ext cx="9525000" cy="2617926"/>
        </p:xfrm>
        <a:graphic>
          <a:graphicData uri="http://schemas.openxmlformats.org/drawingml/2006/table">
            <a:tbl>
              <a:tblPr/>
              <a:tblGrid>
                <a:gridCol w="1366584">
                  <a:extLst>
                    <a:ext uri="{9D8B030D-6E8A-4147-A177-3AD203B41FA5}">
                      <a16:colId xmlns:a16="http://schemas.microsoft.com/office/drawing/2014/main" val="3551152176"/>
                    </a:ext>
                  </a:extLst>
                </a:gridCol>
                <a:gridCol w="679868">
                  <a:extLst>
                    <a:ext uri="{9D8B030D-6E8A-4147-A177-3AD203B41FA5}">
                      <a16:colId xmlns:a16="http://schemas.microsoft.com/office/drawing/2014/main" val="2222274679"/>
                    </a:ext>
                  </a:extLst>
                </a:gridCol>
                <a:gridCol w="679868">
                  <a:extLst>
                    <a:ext uri="{9D8B030D-6E8A-4147-A177-3AD203B41FA5}">
                      <a16:colId xmlns:a16="http://schemas.microsoft.com/office/drawing/2014/main" val="2429854647"/>
                    </a:ext>
                  </a:extLst>
                </a:gridCol>
                <a:gridCol w="679868">
                  <a:extLst>
                    <a:ext uri="{9D8B030D-6E8A-4147-A177-3AD203B41FA5}">
                      <a16:colId xmlns:a16="http://schemas.microsoft.com/office/drawing/2014/main" val="3752519440"/>
                    </a:ext>
                  </a:extLst>
                </a:gridCol>
                <a:gridCol w="679868">
                  <a:extLst>
                    <a:ext uri="{9D8B030D-6E8A-4147-A177-3AD203B41FA5}">
                      <a16:colId xmlns:a16="http://schemas.microsoft.com/office/drawing/2014/main" val="1831575492"/>
                    </a:ext>
                  </a:extLst>
                </a:gridCol>
                <a:gridCol w="679868">
                  <a:extLst>
                    <a:ext uri="{9D8B030D-6E8A-4147-A177-3AD203B41FA5}">
                      <a16:colId xmlns:a16="http://schemas.microsoft.com/office/drawing/2014/main" val="2771670103"/>
                    </a:ext>
                  </a:extLst>
                </a:gridCol>
                <a:gridCol w="679868">
                  <a:extLst>
                    <a:ext uri="{9D8B030D-6E8A-4147-A177-3AD203B41FA5}">
                      <a16:colId xmlns:a16="http://schemas.microsoft.com/office/drawing/2014/main" val="1318229384"/>
                    </a:ext>
                  </a:extLst>
                </a:gridCol>
                <a:gridCol w="679868">
                  <a:extLst>
                    <a:ext uri="{9D8B030D-6E8A-4147-A177-3AD203B41FA5}">
                      <a16:colId xmlns:a16="http://schemas.microsoft.com/office/drawing/2014/main" val="969715164"/>
                    </a:ext>
                  </a:extLst>
                </a:gridCol>
                <a:gridCol w="679868">
                  <a:extLst>
                    <a:ext uri="{9D8B030D-6E8A-4147-A177-3AD203B41FA5}">
                      <a16:colId xmlns:a16="http://schemas.microsoft.com/office/drawing/2014/main" val="2417125325"/>
                    </a:ext>
                  </a:extLst>
                </a:gridCol>
                <a:gridCol w="679868">
                  <a:extLst>
                    <a:ext uri="{9D8B030D-6E8A-4147-A177-3AD203B41FA5}">
                      <a16:colId xmlns:a16="http://schemas.microsoft.com/office/drawing/2014/main" val="4051160243"/>
                    </a:ext>
                  </a:extLst>
                </a:gridCol>
                <a:gridCol w="679868">
                  <a:extLst>
                    <a:ext uri="{9D8B030D-6E8A-4147-A177-3AD203B41FA5}">
                      <a16:colId xmlns:a16="http://schemas.microsoft.com/office/drawing/2014/main" val="1101012756"/>
                    </a:ext>
                  </a:extLst>
                </a:gridCol>
                <a:gridCol w="679868">
                  <a:extLst>
                    <a:ext uri="{9D8B030D-6E8A-4147-A177-3AD203B41FA5}">
                      <a16:colId xmlns:a16="http://schemas.microsoft.com/office/drawing/2014/main" val="821383674"/>
                    </a:ext>
                  </a:extLst>
                </a:gridCol>
                <a:gridCol w="679868">
                  <a:extLst>
                    <a:ext uri="{9D8B030D-6E8A-4147-A177-3AD203B41FA5}">
                      <a16:colId xmlns:a16="http://schemas.microsoft.com/office/drawing/2014/main" val="1752843156"/>
                    </a:ext>
                  </a:extLst>
                </a:gridCol>
              </a:tblGrid>
              <a:tr h="287936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Control Delay</a:t>
                      </a:r>
                      <a:endParaRPr lang="en-US" sz="1500" kern="0" spc="0" dirty="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(sec)</a:t>
                      </a:r>
                      <a:endParaRPr lang="en-US" sz="1500" kern="0" spc="0" dirty="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7CB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NB</a:t>
                      </a:r>
                      <a:endParaRPr lang="en-US" sz="1500" kern="0" spc="0" dirty="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7CB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 kern="0" spc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SB</a:t>
                      </a:r>
                      <a:endParaRPr lang="en-US" sz="1500" kern="0" spc="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7CB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 kern="0" spc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EB</a:t>
                      </a:r>
                      <a:endParaRPr lang="en-US" sz="1500" kern="0" spc="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7CB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 kern="0" spc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WB</a:t>
                      </a:r>
                      <a:endParaRPr lang="en-US" sz="1500" kern="0" spc="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7CB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0283895"/>
                  </a:ext>
                </a:extLst>
              </a:tr>
              <a:tr h="56329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 kern="0" spc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LT</a:t>
                      </a:r>
                      <a:endParaRPr lang="en-US" sz="1500" kern="0" spc="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7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TH</a:t>
                      </a:r>
                      <a:endParaRPr lang="en-US" sz="1500" kern="0" spc="0" dirty="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7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RT</a:t>
                      </a:r>
                      <a:endParaRPr lang="en-US" sz="1500" kern="0" spc="0" dirty="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7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LT</a:t>
                      </a:r>
                      <a:endParaRPr lang="en-US" sz="1500" kern="0" spc="0" dirty="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7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TH</a:t>
                      </a:r>
                      <a:endParaRPr lang="en-US" sz="1500" kern="0" spc="0" dirty="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7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RT</a:t>
                      </a:r>
                      <a:endParaRPr lang="en-US" sz="1500" kern="0" spc="0" dirty="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7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LT</a:t>
                      </a:r>
                      <a:endParaRPr lang="en-US" sz="1500" kern="0" spc="0" dirty="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7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TH</a:t>
                      </a:r>
                      <a:endParaRPr lang="en-US" sz="1500" kern="0" spc="0" dirty="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7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RT</a:t>
                      </a:r>
                      <a:endParaRPr lang="en-US" sz="1500" kern="0" spc="0" dirty="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7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LT</a:t>
                      </a:r>
                      <a:endParaRPr lang="en-US" sz="1500" kern="0" spc="0" dirty="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7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TH</a:t>
                      </a:r>
                      <a:endParaRPr lang="en-US" sz="1500" kern="0" spc="0" dirty="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7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RT</a:t>
                      </a:r>
                      <a:endParaRPr lang="en-US" sz="1500" kern="0" spc="0" dirty="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7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3510658"/>
                  </a:ext>
                </a:extLst>
              </a:tr>
              <a:tr h="56418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b="1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개선 전</a:t>
                      </a:r>
                      <a:endParaRPr lang="ko-KR" altLang="en-US" sz="1500" kern="0" spc="0" dirty="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7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64.7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38.5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0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75.5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94.2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48.0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111.1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141.6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86.3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172.0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136.9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164.1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81743596"/>
                  </a:ext>
                </a:extLst>
              </a:tr>
              <a:tr h="56418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b="1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개선 후</a:t>
                      </a:r>
                      <a:endParaRPr lang="ko-KR" altLang="en-US" sz="1500" kern="0" spc="0" dirty="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7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101.9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42.9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0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83.9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80.2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45.7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88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84.5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69.5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101.8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43.2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0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34112146"/>
                  </a:ext>
                </a:extLst>
              </a:tr>
              <a:tr h="56418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b="1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후 </a:t>
                      </a:r>
                      <a:r>
                        <a:rPr lang="en-US" altLang="ko-KR" sz="1500" b="1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- </a:t>
                      </a:r>
                      <a:r>
                        <a:rPr lang="ko-KR" altLang="en-US" sz="1500" b="1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전</a:t>
                      </a:r>
                      <a:endParaRPr lang="ko-KR" altLang="en-US" sz="1500" kern="0" spc="0" dirty="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7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37.2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4.4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b="0" i="0" u="none" strike="noStrike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8.4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-14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b="0" i="0" u="none" strike="noStrike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-2.3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-23.1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-57.1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-16.8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-70.2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-93.7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-164.1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42968340"/>
                  </a:ext>
                </a:extLst>
              </a:tr>
            </a:tbl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4A304304-8A61-7181-6A70-1AD8C033D82E}"/>
              </a:ext>
            </a:extLst>
          </p:cNvPr>
          <p:cNvSpPr txBox="1"/>
          <p:nvPr/>
        </p:nvSpPr>
        <p:spPr>
          <a:xfrm>
            <a:off x="304801" y="5753100"/>
            <a:ext cx="7924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&lt;</a:t>
            </a:r>
            <a:r>
              <a:rPr lang="ko-KR" altLang="en-US" sz="2000" b="1" kern="0" spc="0" dirty="0">
                <a:solidFill>
                  <a:srgbClr val="000000"/>
                </a:solidFill>
                <a:effectLst/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현황</a:t>
            </a:r>
            <a:r>
              <a:rPr lang="en-US" altLang="ko-KR" sz="2000" b="1" kern="0" spc="0" dirty="0">
                <a:solidFill>
                  <a:srgbClr val="000000"/>
                </a:solidFill>
                <a:effectLst/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(</a:t>
            </a:r>
            <a:r>
              <a:rPr lang="ko-KR" altLang="en-US" sz="2000" b="1" kern="0" spc="0" dirty="0">
                <a:solidFill>
                  <a:srgbClr val="000000"/>
                </a:solidFill>
                <a:effectLst/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개선 전</a:t>
            </a:r>
            <a:r>
              <a:rPr lang="en-US" altLang="ko-KR" sz="2000" b="1" kern="0" spc="0" dirty="0">
                <a:solidFill>
                  <a:srgbClr val="000000"/>
                </a:solidFill>
                <a:effectLst/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) </a:t>
            </a:r>
            <a:r>
              <a:rPr lang="ko-KR" altLang="en-US" sz="2000" b="1" kern="0" spc="0" dirty="0">
                <a:solidFill>
                  <a:srgbClr val="000000"/>
                </a:solidFill>
                <a:effectLst/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및 개선안</a:t>
            </a:r>
            <a:r>
              <a:rPr lang="en-US" altLang="ko-KR" sz="2000" b="1" kern="0" spc="0" dirty="0">
                <a:solidFill>
                  <a:srgbClr val="000000"/>
                </a:solidFill>
                <a:effectLst/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(</a:t>
            </a:r>
            <a:r>
              <a:rPr lang="ko-KR" altLang="en-US" sz="2000" b="1" kern="0" spc="0" dirty="0">
                <a:solidFill>
                  <a:srgbClr val="000000"/>
                </a:solidFill>
                <a:effectLst/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개선 후</a:t>
            </a:r>
            <a:r>
              <a:rPr lang="en-US" altLang="ko-KR" sz="2000" b="1" kern="0" spc="0" dirty="0">
                <a:solidFill>
                  <a:srgbClr val="000000"/>
                </a:solidFill>
                <a:effectLst/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) LOS </a:t>
            </a:r>
            <a:r>
              <a:rPr lang="ko-KR" altLang="en-US" sz="2000" b="1" kern="0" spc="0" dirty="0">
                <a:solidFill>
                  <a:srgbClr val="000000"/>
                </a:solidFill>
                <a:effectLst/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및 </a:t>
            </a:r>
            <a:r>
              <a:rPr lang="en-US" altLang="ko-KR" sz="2000" b="1" kern="0" spc="0" dirty="0">
                <a:solidFill>
                  <a:srgbClr val="000000"/>
                </a:solidFill>
                <a:effectLst/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Control Delay </a:t>
            </a:r>
            <a:r>
              <a:rPr lang="ko-KR" altLang="en-US" sz="2000" b="1" kern="0" spc="0" dirty="0">
                <a:solidFill>
                  <a:srgbClr val="000000"/>
                </a:solidFill>
                <a:effectLst/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결과</a:t>
            </a:r>
            <a:r>
              <a:rPr lang="en-US" altLang="ko-KR" sz="2000" b="1" kern="0" spc="0" dirty="0">
                <a:solidFill>
                  <a:srgbClr val="000000"/>
                </a:solidFill>
                <a:effectLst/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&gt;</a:t>
            </a:r>
            <a:endParaRPr lang="ko-KR" altLang="en-US" sz="2000" b="1" kern="0" spc="0" dirty="0">
              <a:solidFill>
                <a:srgbClr val="000000"/>
              </a:solidFill>
              <a:effectLst/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5E1F6A2-DF28-23C9-B6E4-6FDB94333CFE}"/>
              </a:ext>
            </a:extLst>
          </p:cNvPr>
          <p:cNvSpPr txBox="1"/>
          <p:nvPr/>
        </p:nvSpPr>
        <p:spPr>
          <a:xfrm>
            <a:off x="9285902" y="5745255"/>
            <a:ext cx="7924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&lt;</a:t>
            </a:r>
            <a:r>
              <a:rPr lang="ko-KR" altLang="en-US" sz="2000" kern="0" spc="0" dirty="0" err="1">
                <a:solidFill>
                  <a:srgbClr val="000000"/>
                </a:solidFill>
                <a:effectLst/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매탄권선역사거리</a:t>
            </a:r>
            <a:r>
              <a:rPr lang="ko-KR" altLang="en-US" sz="2000" kern="0" spc="0" dirty="0">
                <a:solidFill>
                  <a:srgbClr val="000000"/>
                </a:solidFill>
                <a:effectLst/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  <a:r>
              <a:rPr lang="ko-KR" altLang="en-US" sz="2000" kern="0" spc="0" dirty="0" err="1">
                <a:solidFill>
                  <a:srgbClr val="000000"/>
                </a:solidFill>
                <a:effectLst/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방향별</a:t>
            </a:r>
            <a:r>
              <a:rPr lang="ko-KR" altLang="en-US" sz="2000" kern="0" spc="0" dirty="0">
                <a:solidFill>
                  <a:srgbClr val="000000"/>
                </a:solidFill>
                <a:effectLst/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  <a:r>
              <a:rPr lang="en-US" altLang="ko-KR" sz="2000" kern="0" spc="0" dirty="0">
                <a:solidFill>
                  <a:srgbClr val="000000"/>
                </a:solidFill>
                <a:effectLst/>
                <a:latin typeface="KoPub돋움체 Bold" panose="00000800000000000000" pitchFamily="2" charset="-127"/>
                <a:ea typeface="KoPub돋움체 Bold" panose="00000800000000000000" pitchFamily="2" charset="-127"/>
              </a:rPr>
              <a:t>Delay </a:t>
            </a:r>
            <a:r>
              <a:rPr lang="ko-KR" altLang="en-US" sz="2000" kern="0" spc="0" dirty="0">
                <a:solidFill>
                  <a:srgbClr val="000000"/>
                </a:solidFill>
                <a:effectLst/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개선 결과</a:t>
            </a:r>
            <a:r>
              <a:rPr lang="en-US" altLang="ko-KR" sz="2000" kern="0" spc="0" dirty="0">
                <a:solidFill>
                  <a:srgbClr val="000000"/>
                </a:solidFill>
                <a:effectLst/>
                <a:latin typeface="KoPub돋움체 Bold" panose="00000800000000000000" pitchFamily="2" charset="-127"/>
                <a:ea typeface="KoPub돋움체 Bold" panose="00000800000000000000" pitchFamily="2" charset="-127"/>
              </a:rPr>
              <a:t>&gt;</a:t>
            </a:r>
            <a:r>
              <a:rPr lang="ko-KR" altLang="en-US" sz="2000" kern="0" spc="0" dirty="0">
                <a:solidFill>
                  <a:srgbClr val="000000"/>
                </a:solidFill>
                <a:effectLst/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</a:p>
        </p:txBody>
      </p:sp>
      <p:sp>
        <p:nvSpPr>
          <p:cNvPr id="28" name="화살표: 갈매기형 수장 27">
            <a:extLst>
              <a:ext uri="{FF2B5EF4-FFF2-40B4-BE49-F238E27FC236}">
                <a16:creationId xmlns:a16="http://schemas.microsoft.com/office/drawing/2014/main" id="{C3A29032-4988-2C24-1D32-4BEB6D5E2E23}"/>
              </a:ext>
            </a:extLst>
          </p:cNvPr>
          <p:cNvSpPr/>
          <p:nvPr/>
        </p:nvSpPr>
        <p:spPr>
          <a:xfrm rot="5400000">
            <a:off x="8482195" y="5881505"/>
            <a:ext cx="693957" cy="1503947"/>
          </a:xfrm>
          <a:prstGeom prst="chevron">
            <a:avLst>
              <a:gd name="adj" fmla="val 46495"/>
            </a:avLst>
          </a:prstGeom>
          <a:solidFill>
            <a:srgbClr val="5A7D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22104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4">
            <a:extLst>
              <a:ext uri="{FF2B5EF4-FFF2-40B4-BE49-F238E27FC236}">
                <a16:creationId xmlns:a16="http://schemas.microsoft.com/office/drawing/2014/main" id="{186569F5-2C03-7778-B01C-8B9A8E9070EE}"/>
              </a:ext>
            </a:extLst>
          </p:cNvPr>
          <p:cNvSpPr txBox="1"/>
          <p:nvPr/>
        </p:nvSpPr>
        <p:spPr>
          <a:xfrm>
            <a:off x="1651499" y="996419"/>
            <a:ext cx="8254501" cy="81560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700" kern="0" spc="-100" dirty="0">
                <a:solidFill>
                  <a:srgbClr val="5A7D59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Gmarket Sans Bold" pitchFamily="34" charset="0"/>
              </a:rPr>
              <a:t>개선 효과 분석</a:t>
            </a:r>
            <a:endParaRPr lang="en-US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3" name="Object 5">
            <a:extLst>
              <a:ext uri="{FF2B5EF4-FFF2-40B4-BE49-F238E27FC236}">
                <a16:creationId xmlns:a16="http://schemas.microsoft.com/office/drawing/2014/main" id="{0D328E47-BF94-1AB6-E27A-A980FC2640AE}"/>
              </a:ext>
            </a:extLst>
          </p:cNvPr>
          <p:cNvSpPr txBox="1"/>
          <p:nvPr/>
        </p:nvSpPr>
        <p:spPr>
          <a:xfrm rot="16200000">
            <a:off x="-306098" y="1417274"/>
            <a:ext cx="2263261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200" dirty="0">
                <a:solidFill>
                  <a:srgbClr val="0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Traffic control</a:t>
            </a:r>
          </a:p>
          <a:p>
            <a:pPr algn="r"/>
            <a:r>
              <a:rPr lang="en-US" sz="1200" dirty="0">
                <a:solidFill>
                  <a:srgbClr val="0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Project</a:t>
            </a:r>
            <a:endParaRPr lang="en-US" sz="12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2C39EC74-33A8-19DD-EF3B-8CC66BF43C9D}"/>
              </a:ext>
            </a:extLst>
          </p:cNvPr>
          <p:cNvSpPr/>
          <p:nvPr/>
        </p:nvSpPr>
        <p:spPr>
          <a:xfrm>
            <a:off x="437147" y="2150510"/>
            <a:ext cx="4363453" cy="594538"/>
          </a:xfrm>
          <a:prstGeom prst="roundRect">
            <a:avLst>
              <a:gd name="adj" fmla="val 50000"/>
            </a:avLst>
          </a:prstGeom>
          <a:solidFill>
            <a:srgbClr val="415A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개선안 </a:t>
            </a:r>
            <a:r>
              <a:rPr lang="en-US" altLang="ko-KR" sz="25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VISSIM </a:t>
            </a:r>
            <a:r>
              <a:rPr lang="ko-KR" altLang="en-US" sz="25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네트워크 구축</a:t>
            </a:r>
          </a:p>
        </p:txBody>
      </p:sp>
      <p:pic>
        <p:nvPicPr>
          <p:cNvPr id="4" name="Picture 1">
            <a:extLst>
              <a:ext uri="{FF2B5EF4-FFF2-40B4-BE49-F238E27FC236}">
                <a16:creationId xmlns:a16="http://schemas.microsoft.com/office/drawing/2014/main" id="{37E6A3D4-059C-1E79-2322-CCBFE55DB8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6800" y="2406740"/>
            <a:ext cx="9006501" cy="616576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D78F5B3-CB08-9056-7E52-66FE0DE3CC46}"/>
              </a:ext>
            </a:extLst>
          </p:cNvPr>
          <p:cNvSpPr txBox="1"/>
          <p:nvPr/>
        </p:nvSpPr>
        <p:spPr>
          <a:xfrm>
            <a:off x="9372600" y="8732833"/>
            <a:ext cx="7924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kern="0" spc="0" dirty="0">
                <a:solidFill>
                  <a:srgbClr val="000000"/>
                </a:solidFill>
                <a:effectLst/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&lt;</a:t>
            </a:r>
            <a:r>
              <a:rPr lang="ko-KR" altLang="en-US" sz="2000" b="1" kern="0" spc="0" dirty="0" err="1">
                <a:solidFill>
                  <a:srgbClr val="000000"/>
                </a:solidFill>
                <a:effectLst/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매탄권선역사거리</a:t>
            </a:r>
            <a:r>
              <a:rPr lang="ko-KR" altLang="en-US" sz="2000" b="1" kern="0" spc="0" dirty="0">
                <a:solidFill>
                  <a:srgbClr val="000000"/>
                </a:solidFill>
                <a:effectLst/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개선안 네트워크 구축 결과</a:t>
            </a:r>
            <a:r>
              <a:rPr lang="en-US" altLang="ko-KR" sz="2000" b="1" kern="0" spc="0" dirty="0">
                <a:solidFill>
                  <a:srgbClr val="000000"/>
                </a:solidFill>
                <a:effectLst/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&gt;</a:t>
            </a:r>
            <a:endParaRPr lang="ko-KR" altLang="en-US" sz="2000" b="1" kern="0" spc="0" dirty="0">
              <a:solidFill>
                <a:srgbClr val="000000"/>
              </a:solidFill>
              <a:effectLst/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C3B9B9-9020-78D8-1EE1-B95BD2B1C435}"/>
              </a:ext>
            </a:extLst>
          </p:cNvPr>
          <p:cNvSpPr txBox="1"/>
          <p:nvPr/>
        </p:nvSpPr>
        <p:spPr>
          <a:xfrm>
            <a:off x="396673" y="3746468"/>
            <a:ext cx="7817251" cy="31036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0160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2500" kern="0" dirty="0">
              <a:solidFill>
                <a:srgbClr val="415A4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 marL="387350" marR="0" indent="-28575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2500" kern="0" spc="0" dirty="0">
                <a:solidFill>
                  <a:srgbClr val="415A40"/>
                </a:solidFill>
                <a:effectLst/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기존에 구축했던 현황 네트워크에 기하구조</a:t>
            </a:r>
            <a:r>
              <a:rPr lang="en-US" altLang="ko-KR" sz="2500" kern="0" spc="0" dirty="0">
                <a:solidFill>
                  <a:srgbClr val="415A40"/>
                </a:solidFill>
                <a:effectLst/>
                <a:latin typeface="KoPub돋움체 Bold" panose="00000800000000000000" pitchFamily="2" charset="-127"/>
                <a:ea typeface="KoPub돋움체 Bold" panose="00000800000000000000" pitchFamily="2" charset="-127"/>
              </a:rPr>
              <a:t>, </a:t>
            </a:r>
            <a:r>
              <a:rPr lang="ko-KR" altLang="en-US" sz="2500" kern="0" spc="0" dirty="0">
                <a:solidFill>
                  <a:srgbClr val="415A40"/>
                </a:solidFill>
                <a:effectLst/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신호와 </a:t>
            </a:r>
            <a:r>
              <a:rPr lang="en-US" altLang="ko-KR" sz="2500" kern="0" spc="0" dirty="0">
                <a:solidFill>
                  <a:srgbClr val="415A40"/>
                </a:solidFill>
                <a:effectLst/>
                <a:latin typeface="KoPub돋움체 Bold" panose="00000800000000000000" pitchFamily="2" charset="-127"/>
                <a:ea typeface="KoPub돋움체 Bold" panose="00000800000000000000" pitchFamily="2" charset="-127"/>
              </a:rPr>
              <a:t>Conflict Area </a:t>
            </a:r>
            <a:r>
              <a:rPr lang="ko-KR" altLang="en-US" sz="2500" kern="0" spc="0" dirty="0">
                <a:solidFill>
                  <a:srgbClr val="415A40"/>
                </a:solidFill>
                <a:effectLst/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등 </a:t>
            </a:r>
            <a:endParaRPr lang="en-US" altLang="ko-KR" sz="2500" kern="0" spc="0" dirty="0">
              <a:solidFill>
                <a:srgbClr val="415A40"/>
              </a:solidFill>
              <a:effectLst/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 marL="101600" marR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500" kern="0" dirty="0">
                <a:solidFill>
                  <a:srgbClr val="415A4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  </a:t>
            </a:r>
            <a:r>
              <a:rPr lang="ko-KR" altLang="en-US" sz="2500" kern="0" spc="0" dirty="0">
                <a:solidFill>
                  <a:srgbClr val="415A40"/>
                </a:solidFill>
                <a:effectLst/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개선안에 의해 변경된 사항을 바탕으로 개선안 네트워크를       </a:t>
            </a:r>
            <a:endParaRPr lang="en-US" altLang="ko-KR" sz="2500" kern="0" spc="0" dirty="0">
              <a:solidFill>
                <a:srgbClr val="415A40"/>
              </a:solidFill>
              <a:effectLst/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 marL="101600" marR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500" kern="0" dirty="0">
                <a:solidFill>
                  <a:srgbClr val="415A4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 </a:t>
            </a:r>
            <a:r>
              <a:rPr lang="ko-KR" altLang="en-US" sz="2500" kern="0" spc="0" dirty="0">
                <a:solidFill>
                  <a:srgbClr val="415A40"/>
                </a:solidFill>
                <a:effectLst/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구축하였음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10ADA06F-A75B-AFE6-41E3-CC4883EFFFE7}"/>
              </a:ext>
            </a:extLst>
          </p:cNvPr>
          <p:cNvSpPr/>
          <p:nvPr/>
        </p:nvSpPr>
        <p:spPr>
          <a:xfrm>
            <a:off x="190180" y="4097230"/>
            <a:ext cx="8230235" cy="3103670"/>
          </a:xfrm>
          <a:prstGeom prst="roundRect">
            <a:avLst/>
          </a:prstGeom>
          <a:noFill/>
          <a:ln>
            <a:solidFill>
              <a:srgbClr val="5A7D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03191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DC4BA874-AD9F-3379-FD36-037D9AF4B970}"/>
              </a:ext>
            </a:extLst>
          </p:cNvPr>
          <p:cNvSpPr/>
          <p:nvPr/>
        </p:nvSpPr>
        <p:spPr>
          <a:xfrm>
            <a:off x="437147" y="5981700"/>
            <a:ext cx="16420925" cy="3561527"/>
          </a:xfrm>
          <a:prstGeom prst="roundRect">
            <a:avLst>
              <a:gd name="adj" fmla="val 13631"/>
            </a:avLst>
          </a:prstGeom>
          <a:noFill/>
          <a:ln>
            <a:solidFill>
              <a:srgbClr val="415A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Object 4">
            <a:extLst>
              <a:ext uri="{FF2B5EF4-FFF2-40B4-BE49-F238E27FC236}">
                <a16:creationId xmlns:a16="http://schemas.microsoft.com/office/drawing/2014/main" id="{186569F5-2C03-7778-B01C-8B9A8E9070EE}"/>
              </a:ext>
            </a:extLst>
          </p:cNvPr>
          <p:cNvSpPr txBox="1"/>
          <p:nvPr/>
        </p:nvSpPr>
        <p:spPr>
          <a:xfrm>
            <a:off x="1651499" y="996419"/>
            <a:ext cx="8254501" cy="81560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700" kern="0" spc="-100" dirty="0">
                <a:solidFill>
                  <a:srgbClr val="5A7D59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Gmarket Sans Bold" pitchFamily="34" charset="0"/>
              </a:rPr>
              <a:t>개선 효과 분석</a:t>
            </a:r>
            <a:endParaRPr lang="en-US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3" name="Object 5">
            <a:extLst>
              <a:ext uri="{FF2B5EF4-FFF2-40B4-BE49-F238E27FC236}">
                <a16:creationId xmlns:a16="http://schemas.microsoft.com/office/drawing/2014/main" id="{0D328E47-BF94-1AB6-E27A-A980FC2640AE}"/>
              </a:ext>
            </a:extLst>
          </p:cNvPr>
          <p:cNvSpPr txBox="1"/>
          <p:nvPr/>
        </p:nvSpPr>
        <p:spPr>
          <a:xfrm rot="16200000">
            <a:off x="-306098" y="1417274"/>
            <a:ext cx="2263261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200" dirty="0">
                <a:solidFill>
                  <a:srgbClr val="0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Traffic control</a:t>
            </a:r>
          </a:p>
          <a:p>
            <a:pPr algn="r"/>
            <a:r>
              <a:rPr lang="en-US" sz="1200" dirty="0">
                <a:solidFill>
                  <a:srgbClr val="0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Project</a:t>
            </a:r>
            <a:endParaRPr lang="en-US" sz="12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3F342FF6-EB77-F3B2-29D3-0AE170AC3CF5}"/>
              </a:ext>
            </a:extLst>
          </p:cNvPr>
          <p:cNvSpPr/>
          <p:nvPr/>
        </p:nvSpPr>
        <p:spPr>
          <a:xfrm>
            <a:off x="437147" y="2150509"/>
            <a:ext cx="3906253" cy="601597"/>
          </a:xfrm>
          <a:prstGeom prst="roundRect">
            <a:avLst>
              <a:gd name="adj" fmla="val 50000"/>
            </a:avLst>
          </a:prstGeom>
          <a:solidFill>
            <a:srgbClr val="415A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개선 효과 통계 검증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EB591A19-2A6B-087E-2385-6458EF43A8A9}"/>
              </a:ext>
            </a:extLst>
          </p:cNvPr>
          <p:cNvSpPr/>
          <p:nvPr/>
        </p:nvSpPr>
        <p:spPr>
          <a:xfrm>
            <a:off x="437147" y="3118219"/>
            <a:ext cx="16420925" cy="1745134"/>
          </a:xfrm>
          <a:prstGeom prst="roundRect">
            <a:avLst>
              <a:gd name="adj" fmla="val 25993"/>
            </a:avLst>
          </a:prstGeom>
          <a:noFill/>
          <a:ln>
            <a:solidFill>
              <a:srgbClr val="415A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81F335F-07C5-F825-508A-44A09ECD805D}"/>
              </a:ext>
            </a:extLst>
          </p:cNvPr>
          <p:cNvSpPr txBox="1"/>
          <p:nvPr/>
        </p:nvSpPr>
        <p:spPr>
          <a:xfrm>
            <a:off x="594699" y="3167017"/>
            <a:ext cx="15407301" cy="20089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01600" algn="just" fontAlgn="base" latinLnBrk="1">
              <a:lnSpc>
                <a:spcPct val="160000"/>
              </a:lnSpc>
            </a:pPr>
            <a:r>
              <a:rPr lang="en-US" altLang="ko-KR" sz="2000" kern="0" spc="0" dirty="0">
                <a:solidFill>
                  <a:srgbClr val="415A40"/>
                </a:solidFill>
                <a:effectLst/>
                <a:latin typeface="KoPub돋움체 Bold" panose="00000800000000000000" pitchFamily="2" charset="-127"/>
                <a:ea typeface="KoPub돋움체 Bold" panose="00000800000000000000" pitchFamily="2" charset="-127"/>
              </a:rPr>
              <a:t>-  </a:t>
            </a:r>
            <a:r>
              <a:rPr lang="ko-KR" altLang="en-US" sz="2000" kern="0" spc="0" dirty="0">
                <a:solidFill>
                  <a:srgbClr val="415A40"/>
                </a:solidFill>
                <a:effectLst/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개선 효과를 분석하기 위해 현황 및 개선안의 다양한 </a:t>
            </a:r>
            <a:r>
              <a:rPr lang="en-US" altLang="ko-KR" sz="2000" kern="0" spc="0" dirty="0">
                <a:solidFill>
                  <a:srgbClr val="415A40"/>
                </a:solidFill>
                <a:effectLst/>
                <a:latin typeface="KoPub돋움체 Bold" panose="00000800000000000000" pitchFamily="2" charset="-127"/>
                <a:ea typeface="KoPub돋움체 Bold" panose="00000800000000000000" pitchFamily="2" charset="-127"/>
              </a:rPr>
              <a:t>MOE</a:t>
            </a:r>
            <a:r>
              <a:rPr lang="ko-KR" altLang="en-US" sz="2000" kern="0" spc="0" dirty="0">
                <a:solidFill>
                  <a:srgbClr val="415A40"/>
                </a:solidFill>
                <a:effectLst/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에 대해 비교하고</a:t>
            </a:r>
            <a:r>
              <a:rPr lang="en-US" altLang="ko-KR" sz="2000" kern="0" spc="0" dirty="0">
                <a:solidFill>
                  <a:srgbClr val="415A40"/>
                </a:solidFill>
                <a:effectLst/>
                <a:latin typeface="KoPub돋움체 Bold" panose="00000800000000000000" pitchFamily="2" charset="-127"/>
                <a:ea typeface="KoPub돋움체 Bold" panose="00000800000000000000" pitchFamily="2" charset="-127"/>
              </a:rPr>
              <a:t>, </a:t>
            </a:r>
            <a:r>
              <a:rPr lang="ko-KR" altLang="en-US" sz="2000" kern="0" spc="0" dirty="0">
                <a:solidFill>
                  <a:srgbClr val="415A40"/>
                </a:solidFill>
                <a:effectLst/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이에 대한 통계적 검증을 진행함</a:t>
            </a:r>
            <a:endParaRPr lang="en-US" altLang="ko-KR" sz="2000" kern="0" spc="0" dirty="0">
              <a:solidFill>
                <a:srgbClr val="415A40"/>
              </a:solidFill>
              <a:effectLst/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 marL="387350" indent="-285750" algn="just" fontAlgn="base" latinLnBrk="1">
              <a:lnSpc>
                <a:spcPct val="160000"/>
              </a:lnSpc>
              <a:buFontTx/>
              <a:buChar char="-"/>
            </a:pPr>
            <a:r>
              <a:rPr lang="ko-KR" altLang="en-US" sz="2000" kern="0" spc="0" dirty="0">
                <a:solidFill>
                  <a:srgbClr val="415A40"/>
                </a:solidFill>
                <a:effectLst/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통계적 검증으로는 동일 집단의 사전</a:t>
            </a:r>
            <a:r>
              <a:rPr lang="en-US" altLang="ko-KR" sz="2000" kern="0" spc="0" dirty="0">
                <a:solidFill>
                  <a:srgbClr val="415A40"/>
                </a:solidFill>
                <a:effectLst/>
                <a:latin typeface="KoPub돋움체 Bold" panose="00000800000000000000" pitchFamily="2" charset="-127"/>
                <a:ea typeface="KoPub돋움체 Bold" panose="00000800000000000000" pitchFamily="2" charset="-127"/>
              </a:rPr>
              <a:t>·</a:t>
            </a:r>
            <a:r>
              <a:rPr lang="ko-KR" altLang="en-US" sz="2000" kern="0" spc="0" dirty="0">
                <a:solidFill>
                  <a:srgbClr val="415A40"/>
                </a:solidFill>
                <a:effectLst/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사후 평균을 비교할 때 사용하는 대응표본 </a:t>
            </a:r>
            <a:r>
              <a:rPr lang="en-US" altLang="ko-KR" sz="2000" kern="0" spc="0" dirty="0">
                <a:solidFill>
                  <a:srgbClr val="415A40"/>
                </a:solidFill>
                <a:effectLst/>
                <a:latin typeface="KoPub돋움체 Bold" panose="00000800000000000000" pitchFamily="2" charset="-127"/>
                <a:ea typeface="KoPub돋움체 Bold" panose="00000800000000000000" pitchFamily="2" charset="-127"/>
              </a:rPr>
              <a:t>t</a:t>
            </a:r>
            <a:r>
              <a:rPr lang="ko-KR" altLang="en-US" sz="2000" kern="0" spc="0" dirty="0">
                <a:solidFill>
                  <a:srgbClr val="415A40"/>
                </a:solidFill>
                <a:effectLst/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검정을 </a:t>
            </a:r>
            <a:r>
              <a:rPr lang="en-US" altLang="ko-KR" sz="2000" kern="0" spc="0" dirty="0">
                <a:solidFill>
                  <a:srgbClr val="415A40"/>
                </a:solidFill>
                <a:effectLst/>
                <a:latin typeface="KoPub돋움체 Bold" panose="00000800000000000000" pitchFamily="2" charset="-127"/>
                <a:ea typeface="KoPub돋움체 Bold" panose="00000800000000000000" pitchFamily="2" charset="-127"/>
              </a:rPr>
              <a:t>Excel</a:t>
            </a:r>
            <a:r>
              <a:rPr lang="ko-KR" altLang="en-US" sz="2000" kern="0" spc="0" dirty="0">
                <a:solidFill>
                  <a:srgbClr val="415A40"/>
                </a:solidFill>
                <a:effectLst/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의 ‘데이터 분석</a:t>
            </a:r>
            <a:r>
              <a:rPr lang="en-US" altLang="ko-KR" sz="2000" kern="0" spc="0" dirty="0">
                <a:solidFill>
                  <a:srgbClr val="415A40"/>
                </a:solidFill>
                <a:effectLst/>
                <a:latin typeface="KoPub돋움체 Bold" panose="00000800000000000000" pitchFamily="2" charset="-127"/>
                <a:ea typeface="KoPub돋움체 Bold" panose="00000800000000000000" pitchFamily="2" charset="-127"/>
              </a:rPr>
              <a:t>'</a:t>
            </a:r>
            <a:r>
              <a:rPr lang="ko-KR" altLang="en-US" sz="2000" kern="0" spc="0" dirty="0">
                <a:solidFill>
                  <a:srgbClr val="415A40"/>
                </a:solidFill>
                <a:effectLst/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기능을 활용</a:t>
            </a:r>
            <a:endParaRPr lang="en-US" altLang="ko-KR" sz="2000" kern="0" spc="0" dirty="0">
              <a:solidFill>
                <a:srgbClr val="415A40"/>
              </a:solidFill>
              <a:effectLst/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 marL="387350" indent="-285750" algn="just" fontAlgn="base" latinLnBrk="1">
              <a:lnSpc>
                <a:spcPct val="160000"/>
              </a:lnSpc>
              <a:buFontTx/>
              <a:buChar char="-"/>
            </a:pPr>
            <a:r>
              <a:rPr lang="ko-KR" altLang="en-US" sz="2000" kern="0" spc="0" dirty="0">
                <a:solidFill>
                  <a:srgbClr val="415A40"/>
                </a:solidFill>
                <a:effectLst/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신뢰도는 해당 기능의 </a:t>
            </a:r>
            <a:r>
              <a:rPr lang="en-US" altLang="ko-KR" sz="2000" kern="0" spc="0" dirty="0">
                <a:solidFill>
                  <a:srgbClr val="415A40"/>
                </a:solidFill>
                <a:effectLst/>
                <a:latin typeface="KoPub돋움체 Bold" panose="00000800000000000000" pitchFamily="2" charset="-127"/>
                <a:ea typeface="KoPub돋움체 Bold" panose="00000800000000000000" pitchFamily="2" charset="-127"/>
              </a:rPr>
              <a:t>Default </a:t>
            </a:r>
            <a:r>
              <a:rPr lang="ko-KR" altLang="en-US" sz="2000" kern="0" spc="0" dirty="0">
                <a:solidFill>
                  <a:srgbClr val="415A40"/>
                </a:solidFill>
                <a:effectLst/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값인 </a:t>
            </a:r>
            <a:r>
              <a:rPr lang="en-US" altLang="ko-KR" sz="2000" kern="0" spc="0" dirty="0">
                <a:solidFill>
                  <a:srgbClr val="415A40"/>
                </a:solidFill>
                <a:effectLst/>
                <a:latin typeface="KoPub돋움체 Bold" panose="00000800000000000000" pitchFamily="2" charset="-127"/>
                <a:ea typeface="KoPub돋움체 Bold" panose="00000800000000000000" pitchFamily="2" charset="-127"/>
              </a:rPr>
              <a:t>95%</a:t>
            </a:r>
            <a:r>
              <a:rPr lang="ko-KR" altLang="en-US" sz="2000" kern="0" spc="0" dirty="0">
                <a:solidFill>
                  <a:srgbClr val="415A40"/>
                </a:solidFill>
                <a:effectLst/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로 </a:t>
            </a:r>
            <a:r>
              <a:rPr lang="ko-KR" altLang="en-US" sz="2000" kern="0" dirty="0">
                <a:solidFill>
                  <a:srgbClr val="415A4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함</a:t>
            </a:r>
            <a:endParaRPr lang="ko-KR" altLang="en-US" sz="2000" kern="0" spc="0" dirty="0">
              <a:solidFill>
                <a:srgbClr val="415A40"/>
              </a:solidFill>
              <a:effectLst/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 marL="10160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sz="2000" kern="0" spc="0" dirty="0">
              <a:solidFill>
                <a:srgbClr val="415A40"/>
              </a:solidFill>
              <a:effectLst/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23E0A7A4-4537-C900-6AF5-8923A87BB24D}"/>
              </a:ext>
            </a:extLst>
          </p:cNvPr>
          <p:cNvSpPr/>
          <p:nvPr/>
        </p:nvSpPr>
        <p:spPr>
          <a:xfrm>
            <a:off x="437147" y="5567948"/>
            <a:ext cx="3906253" cy="601597"/>
          </a:xfrm>
          <a:prstGeom prst="roundRect">
            <a:avLst>
              <a:gd name="adj" fmla="val 50000"/>
            </a:avLst>
          </a:prstGeom>
          <a:solidFill>
            <a:srgbClr val="415A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MOE </a:t>
            </a:r>
            <a:r>
              <a:rPr lang="ko-KR" altLang="en-US" sz="25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선정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BBDDC92-67B5-6AA2-5F9C-CF9F19CB8081}"/>
              </a:ext>
            </a:extLst>
          </p:cNvPr>
          <p:cNvSpPr txBox="1"/>
          <p:nvPr/>
        </p:nvSpPr>
        <p:spPr>
          <a:xfrm>
            <a:off x="7696200" y="6131445"/>
            <a:ext cx="9161872" cy="2993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54000" marR="0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2000" kern="0" dirty="0">
              <a:solidFill>
                <a:srgbClr val="000000"/>
              </a:solidFill>
              <a:latin typeface="KoPub돋움체 Medium" panose="00000600000000000000"/>
              <a:ea typeface="KoPub돋움체 Medium" panose="00000600000000000000"/>
            </a:endParaRPr>
          </a:p>
          <a:p>
            <a:pPr marL="254000" marR="0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kern="0" spc="-90" dirty="0">
                <a:solidFill>
                  <a:srgbClr val="000000"/>
                </a:solidFill>
                <a:effectLst/>
                <a:latin typeface="KoPub돋움체 Medium" panose="00000600000000000000"/>
                <a:ea typeface="KoPub돋움체 Medium" panose="00000600000000000000"/>
              </a:rPr>
              <a:t>- </a:t>
            </a:r>
            <a:r>
              <a:rPr lang="en-US" altLang="ko-KR" sz="2000" kern="0" spc="0" dirty="0">
                <a:solidFill>
                  <a:srgbClr val="000000"/>
                </a:solidFill>
                <a:effectLst/>
                <a:latin typeface="KoPub돋움체 Medium" panose="00000600000000000000"/>
                <a:ea typeface="KoPub돋움체 Medium" panose="00000600000000000000"/>
              </a:rPr>
              <a:t>Average speed per vehicle : </a:t>
            </a:r>
            <a:r>
              <a:rPr lang="ko-KR" altLang="en-US" sz="2000" kern="0" spc="0" dirty="0">
                <a:solidFill>
                  <a:srgbClr val="000000"/>
                </a:solidFill>
                <a:effectLst/>
                <a:latin typeface="KoPub돋움체 Medium" panose="00000600000000000000"/>
                <a:ea typeface="KoPub돋움체 Medium" panose="00000600000000000000"/>
              </a:rPr>
              <a:t>차량 당 평균 통행 속도이며 단위는 </a:t>
            </a:r>
            <a:r>
              <a:rPr lang="en-US" altLang="ko-KR" sz="2000" kern="0" spc="0" dirty="0">
                <a:solidFill>
                  <a:srgbClr val="000000"/>
                </a:solidFill>
                <a:effectLst/>
                <a:latin typeface="KoPub돋움체 Medium" panose="00000600000000000000"/>
                <a:ea typeface="KoPub돋움체 Medium" panose="00000600000000000000"/>
              </a:rPr>
              <a:t>‘</a:t>
            </a:r>
            <a:r>
              <a:rPr lang="ko-KR" altLang="en-US" sz="2000" kern="0" spc="0" dirty="0">
                <a:solidFill>
                  <a:srgbClr val="000000"/>
                </a:solidFill>
                <a:effectLst/>
                <a:latin typeface="KoPub돋움체 Medium" panose="00000600000000000000"/>
                <a:ea typeface="KoPub돋움체 Medium" panose="00000600000000000000"/>
              </a:rPr>
              <a:t>초</a:t>
            </a:r>
            <a:r>
              <a:rPr lang="en-US" altLang="ko-KR" sz="2000" kern="0" spc="0" dirty="0">
                <a:solidFill>
                  <a:srgbClr val="000000"/>
                </a:solidFill>
                <a:effectLst/>
                <a:latin typeface="KoPub돋움체 Medium" panose="00000600000000000000"/>
                <a:ea typeface="KoPub돋움체 Medium" panose="00000600000000000000"/>
              </a:rPr>
              <a:t>’</a:t>
            </a:r>
            <a:endParaRPr lang="ko-KR" altLang="en-US" sz="2000" kern="0" spc="0" dirty="0">
              <a:solidFill>
                <a:srgbClr val="000000"/>
              </a:solidFill>
              <a:effectLst/>
              <a:latin typeface="한컴바탕"/>
            </a:endParaRPr>
          </a:p>
          <a:p>
            <a:pPr marL="254000" marR="0" indent="0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kern="0" spc="0" dirty="0">
                <a:solidFill>
                  <a:srgbClr val="000000"/>
                </a:solidFill>
                <a:effectLst/>
                <a:latin typeface="KoPub돋움체 Medium" panose="00000600000000000000"/>
                <a:ea typeface="KoPub돋움체 Medium" panose="00000600000000000000"/>
              </a:rPr>
              <a:t>- Average queue length per vehicle : </a:t>
            </a:r>
            <a:r>
              <a:rPr lang="ko-KR" altLang="en-US" sz="2000" kern="0" spc="0" dirty="0">
                <a:solidFill>
                  <a:srgbClr val="000000"/>
                </a:solidFill>
                <a:effectLst/>
                <a:latin typeface="KoPub돋움체 Medium" panose="00000600000000000000"/>
                <a:ea typeface="KoPub돋움체 Medium" panose="00000600000000000000"/>
              </a:rPr>
              <a:t>차량 당 평균 대기행렬 길이이며 단위는 </a:t>
            </a:r>
            <a:r>
              <a:rPr lang="en-US" altLang="ko-KR" sz="2000" kern="0" spc="0" dirty="0">
                <a:solidFill>
                  <a:srgbClr val="000000"/>
                </a:solidFill>
                <a:effectLst/>
                <a:latin typeface="KoPub돋움체 Medium" panose="00000600000000000000"/>
                <a:ea typeface="KoPub돋움체 Medium" panose="00000600000000000000"/>
              </a:rPr>
              <a:t>‘m’</a:t>
            </a:r>
            <a:endParaRPr lang="ko-KR" altLang="en-US" sz="2000" kern="0" spc="0" dirty="0">
              <a:solidFill>
                <a:srgbClr val="000000"/>
              </a:solidFill>
              <a:effectLst/>
              <a:latin typeface="한컴바탕"/>
            </a:endParaRPr>
          </a:p>
          <a:p>
            <a:pPr marL="254000" marR="0" indent="0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kern="0" spc="0" dirty="0">
                <a:solidFill>
                  <a:srgbClr val="000000"/>
                </a:solidFill>
                <a:effectLst/>
                <a:latin typeface="KoPub돋움체 Medium" panose="00000600000000000000"/>
                <a:ea typeface="KoPub돋움체 Medium" panose="00000600000000000000"/>
              </a:rPr>
              <a:t>- Average travel time per vehicle : </a:t>
            </a:r>
            <a:r>
              <a:rPr lang="ko-KR" altLang="en-US" sz="2000" kern="0" spc="0" dirty="0">
                <a:solidFill>
                  <a:srgbClr val="000000"/>
                </a:solidFill>
                <a:effectLst/>
                <a:latin typeface="KoPub돋움체 Medium" panose="00000600000000000000"/>
                <a:ea typeface="KoPub돋움체 Medium" panose="00000600000000000000"/>
              </a:rPr>
              <a:t>차량 당 평균 주행 시간이며 단위는 </a:t>
            </a:r>
            <a:r>
              <a:rPr lang="en-US" altLang="ko-KR" sz="2000" kern="0" spc="0" dirty="0">
                <a:solidFill>
                  <a:srgbClr val="000000"/>
                </a:solidFill>
                <a:effectLst/>
                <a:latin typeface="KoPub돋움체 Medium" panose="00000600000000000000"/>
                <a:ea typeface="KoPub돋움체 Medium" panose="00000600000000000000"/>
              </a:rPr>
              <a:t>‘</a:t>
            </a:r>
            <a:r>
              <a:rPr lang="ko-KR" altLang="en-US" sz="2000" kern="0" spc="0" dirty="0">
                <a:solidFill>
                  <a:srgbClr val="000000"/>
                </a:solidFill>
                <a:effectLst/>
                <a:latin typeface="KoPub돋움체 Medium" panose="00000600000000000000"/>
                <a:ea typeface="KoPub돋움체 Medium" panose="00000600000000000000"/>
              </a:rPr>
              <a:t>초</a:t>
            </a:r>
            <a:r>
              <a:rPr lang="en-US" altLang="ko-KR" sz="2000" kern="0" spc="0" dirty="0">
                <a:solidFill>
                  <a:srgbClr val="000000"/>
                </a:solidFill>
                <a:effectLst/>
                <a:latin typeface="KoPub돋움체 Medium" panose="00000600000000000000"/>
                <a:ea typeface="KoPub돋움체 Medium" panose="00000600000000000000"/>
              </a:rPr>
              <a:t>’</a:t>
            </a:r>
            <a:endParaRPr lang="ko-KR" altLang="en-US" sz="2000" kern="0" spc="0" dirty="0">
              <a:solidFill>
                <a:srgbClr val="000000"/>
              </a:solidFill>
              <a:effectLst/>
              <a:latin typeface="한컴바탕"/>
            </a:endParaRPr>
          </a:p>
          <a:p>
            <a:pPr marL="254000" marR="0" indent="0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kern="0" spc="0" dirty="0">
                <a:solidFill>
                  <a:srgbClr val="000000"/>
                </a:solidFill>
                <a:effectLst/>
                <a:latin typeface="KoPub돋움체 Medium" panose="00000600000000000000"/>
                <a:ea typeface="KoPub돋움체 Medium" panose="00000600000000000000"/>
              </a:rPr>
              <a:t>- Average delay per vehicle : </a:t>
            </a:r>
            <a:r>
              <a:rPr lang="ko-KR" altLang="en-US" sz="2000" kern="0" spc="0" dirty="0">
                <a:solidFill>
                  <a:srgbClr val="000000"/>
                </a:solidFill>
                <a:effectLst/>
                <a:latin typeface="KoPub돋움체 Medium" panose="00000600000000000000"/>
                <a:ea typeface="KoPub돋움체 Medium" panose="00000600000000000000"/>
              </a:rPr>
              <a:t>차량 당 평균 지체 시간이며 단위는 </a:t>
            </a:r>
            <a:r>
              <a:rPr lang="en-US" altLang="ko-KR" sz="2000" kern="0" spc="0" dirty="0">
                <a:solidFill>
                  <a:srgbClr val="000000"/>
                </a:solidFill>
                <a:effectLst/>
                <a:latin typeface="KoPub돋움체 Medium" panose="00000600000000000000"/>
                <a:ea typeface="KoPub돋움체 Medium" panose="00000600000000000000"/>
              </a:rPr>
              <a:t>‘</a:t>
            </a:r>
            <a:r>
              <a:rPr lang="ko-KR" altLang="en-US" sz="2000" kern="0" spc="0" dirty="0">
                <a:solidFill>
                  <a:srgbClr val="000000"/>
                </a:solidFill>
                <a:effectLst/>
                <a:latin typeface="KoPub돋움체 Medium" panose="00000600000000000000"/>
                <a:ea typeface="KoPub돋움체 Medium" panose="00000600000000000000"/>
              </a:rPr>
              <a:t>초</a:t>
            </a:r>
            <a:r>
              <a:rPr lang="en-US" altLang="ko-KR" sz="2000" kern="0" spc="0" dirty="0">
                <a:solidFill>
                  <a:srgbClr val="000000"/>
                </a:solidFill>
                <a:effectLst/>
                <a:latin typeface="KoPub돋움체 Medium" panose="00000600000000000000"/>
                <a:ea typeface="KoPub돋움체 Medium" panose="00000600000000000000"/>
              </a:rPr>
              <a:t>’</a:t>
            </a:r>
            <a:endParaRPr lang="ko-KR" altLang="en-US" sz="2000" kern="0" spc="0" dirty="0">
              <a:solidFill>
                <a:srgbClr val="000000"/>
              </a:solidFill>
              <a:effectLst/>
              <a:latin typeface="한컴바탕"/>
            </a:endParaRPr>
          </a:p>
          <a:p>
            <a:pPr marL="254000" marR="0" indent="0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kern="0" spc="0" dirty="0">
                <a:solidFill>
                  <a:srgbClr val="000000"/>
                </a:solidFill>
                <a:effectLst/>
                <a:latin typeface="KoPub돋움체 Medium" panose="00000600000000000000"/>
                <a:ea typeface="KoPub돋움체 Medium" panose="00000600000000000000"/>
              </a:rPr>
              <a:t>- Average number of stops per vehicle : </a:t>
            </a:r>
            <a:r>
              <a:rPr lang="ko-KR" altLang="en-US" sz="2000" kern="0" spc="0" dirty="0">
                <a:solidFill>
                  <a:srgbClr val="000000"/>
                </a:solidFill>
                <a:effectLst/>
                <a:latin typeface="KoPub돋움체 Medium" panose="00000600000000000000"/>
                <a:ea typeface="KoPub돋움체 Medium" panose="00000600000000000000"/>
              </a:rPr>
              <a:t>차량 당 평균 정지 횟수</a:t>
            </a:r>
            <a:endParaRPr lang="ko-KR" altLang="en-US" sz="2000" kern="0" spc="0" dirty="0">
              <a:solidFill>
                <a:srgbClr val="000000"/>
              </a:solidFill>
              <a:effectLst/>
              <a:latin typeface="한컴바탕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885E309-610D-5FE5-E065-9497F36F32D6}"/>
              </a:ext>
            </a:extLst>
          </p:cNvPr>
          <p:cNvSpPr txBox="1"/>
          <p:nvPr/>
        </p:nvSpPr>
        <p:spPr>
          <a:xfrm>
            <a:off x="586232" y="7001119"/>
            <a:ext cx="6881368" cy="1817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4000" marR="0" indent="0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KoPub돋움체 Medium" panose="00000600000000000000"/>
                <a:ea typeface="KoPub돋움체 Medium" panose="00000600000000000000"/>
              </a:rPr>
              <a:t>-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KoPub돋움체 Medium" panose="00000600000000000000"/>
                <a:ea typeface="KoPub돋움체 Medium" panose="00000600000000000000"/>
              </a:rPr>
              <a:t>현황분석을 위한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KoPub돋움체 Medium" panose="00000600000000000000"/>
                <a:ea typeface="KoPub돋움체 Medium" panose="00000600000000000000"/>
              </a:rPr>
              <a:t>MOE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KoPub돋움체 Medium" panose="00000600000000000000"/>
                <a:ea typeface="KoPub돋움체 Medium" panose="00000600000000000000"/>
              </a:rPr>
              <a:t>로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KoPub돋움체 Medium" panose="00000600000000000000"/>
                <a:ea typeface="KoPub돋움체 Medium" panose="00000600000000000000"/>
              </a:rPr>
              <a:t>Network Performance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KoPub돋움체 Medium" panose="00000600000000000000"/>
                <a:ea typeface="KoPub돋움체 Medium" panose="00000600000000000000"/>
              </a:rPr>
              <a:t>와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KoPub돋움체 Medium" panose="00000600000000000000"/>
                <a:ea typeface="KoPub돋움체 Medium" panose="00000600000000000000"/>
              </a:rPr>
              <a:t>SSAM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KoPub돋움체 Medium" panose="00000600000000000000"/>
                <a:ea typeface="KoPub돋움체 Medium" panose="00000600000000000000"/>
              </a:rPr>
              <a:t>을 선정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한컴바탕"/>
              <a:ea typeface="KoPub돋움체 Medium" panose="00000600000000000000"/>
            </a:endParaRPr>
          </a:p>
          <a:p>
            <a:pPr marL="254000" marR="0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KoPub돋움체 Medium" panose="00000600000000000000"/>
                <a:ea typeface="KoPub돋움체 Medium" panose="00000600000000000000"/>
              </a:rPr>
              <a:t>- Network Performance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KoPub돋움체 Medium" panose="00000600000000000000"/>
                <a:ea typeface="KoPub돋움체 Medium" panose="00000600000000000000"/>
              </a:rPr>
              <a:t>와 대기 행렬로 인한 정체 분석을 위해 선정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KoPub돋움체 Medium" panose="00000600000000000000"/>
                <a:ea typeface="KoPub돋움체 Medium" panose="00000600000000000000"/>
              </a:rPr>
              <a:t> </a:t>
            </a:r>
            <a:endParaRPr lang="en-US" altLang="ko-KR" sz="1800" kern="0" dirty="0">
              <a:solidFill>
                <a:srgbClr val="000000"/>
              </a:solidFill>
              <a:latin typeface="KoPub돋움체 Medium" panose="00000600000000000000"/>
              <a:ea typeface="KoPub돋움체 Medium" panose="00000600000000000000"/>
            </a:endParaRPr>
          </a:p>
          <a:p>
            <a:pPr marL="254000" marR="0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KoPub돋움체 Medium" panose="00000600000000000000"/>
                <a:ea typeface="KoPub돋움체 Medium" panose="00000600000000000000"/>
              </a:rPr>
              <a:t>- SSAM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KoPub돋움체 Medium" panose="00000600000000000000"/>
                <a:ea typeface="KoPub돋움체 Medium" panose="00000600000000000000"/>
              </a:rPr>
              <a:t>은 교차로 내 상충에 대한 분석을 위해 선정</a:t>
            </a:r>
            <a:endParaRPr lang="en-US" altLang="ko-KR" sz="1800" kern="0" spc="0" dirty="0">
              <a:solidFill>
                <a:srgbClr val="000000"/>
              </a:solidFill>
              <a:effectLst/>
              <a:latin typeface="KoPub돋움체 Medium" panose="00000600000000000000"/>
              <a:ea typeface="KoPub돋움체 Medium" panose="00000600000000000000"/>
            </a:endParaRPr>
          </a:p>
          <a:p>
            <a:pPr marL="254000" marR="0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800" kern="0" dirty="0">
              <a:solidFill>
                <a:srgbClr val="000000"/>
              </a:solidFill>
              <a:latin typeface="KoPub돋움체 Medium" panose="00000600000000000000"/>
              <a:ea typeface="KoPub돋움체 Medium" panose="00000600000000000000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C6366A12-8763-47B1-B04C-0AACA9E8FCCA}"/>
              </a:ext>
            </a:extLst>
          </p:cNvPr>
          <p:cNvCxnSpPr>
            <a:cxnSpLocks/>
          </p:cNvCxnSpPr>
          <p:nvPr/>
        </p:nvCxnSpPr>
        <p:spPr>
          <a:xfrm>
            <a:off x="7620000" y="6286500"/>
            <a:ext cx="0" cy="3048000"/>
          </a:xfrm>
          <a:prstGeom prst="line">
            <a:avLst/>
          </a:prstGeom>
          <a:ln w="66675">
            <a:gradFill>
              <a:gsLst>
                <a:gs pos="98000">
                  <a:srgbClr val="F6F6F6"/>
                </a:gs>
                <a:gs pos="0">
                  <a:srgbClr val="F6F6F6"/>
                </a:gs>
                <a:gs pos="51000">
                  <a:srgbClr val="5A7D59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44584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4">
            <a:extLst>
              <a:ext uri="{FF2B5EF4-FFF2-40B4-BE49-F238E27FC236}">
                <a16:creationId xmlns:a16="http://schemas.microsoft.com/office/drawing/2014/main" id="{186569F5-2C03-7778-B01C-8B9A8E9070EE}"/>
              </a:ext>
            </a:extLst>
          </p:cNvPr>
          <p:cNvSpPr txBox="1"/>
          <p:nvPr/>
        </p:nvSpPr>
        <p:spPr>
          <a:xfrm>
            <a:off x="1651499" y="996419"/>
            <a:ext cx="8254501" cy="81560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700" kern="0" spc="-100" dirty="0">
                <a:solidFill>
                  <a:srgbClr val="5A7D59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Gmarket Sans Bold" pitchFamily="34" charset="0"/>
              </a:rPr>
              <a:t>개선 효과 분석</a:t>
            </a:r>
            <a:endParaRPr lang="en-US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3" name="Object 5">
            <a:extLst>
              <a:ext uri="{FF2B5EF4-FFF2-40B4-BE49-F238E27FC236}">
                <a16:creationId xmlns:a16="http://schemas.microsoft.com/office/drawing/2014/main" id="{0D328E47-BF94-1AB6-E27A-A980FC2640AE}"/>
              </a:ext>
            </a:extLst>
          </p:cNvPr>
          <p:cNvSpPr txBox="1"/>
          <p:nvPr/>
        </p:nvSpPr>
        <p:spPr>
          <a:xfrm rot="16200000">
            <a:off x="-306098" y="1417274"/>
            <a:ext cx="2263261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200" dirty="0">
                <a:solidFill>
                  <a:srgbClr val="0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Traffic control</a:t>
            </a:r>
          </a:p>
          <a:p>
            <a:pPr algn="r"/>
            <a:r>
              <a:rPr lang="en-US" sz="1200" dirty="0">
                <a:solidFill>
                  <a:srgbClr val="0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Project</a:t>
            </a:r>
            <a:endParaRPr lang="en-US" sz="12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9F0C9B0F-34E8-812D-401C-B1F238290F35}"/>
              </a:ext>
            </a:extLst>
          </p:cNvPr>
          <p:cNvSpPr/>
          <p:nvPr/>
        </p:nvSpPr>
        <p:spPr>
          <a:xfrm>
            <a:off x="437147" y="2150509"/>
            <a:ext cx="3906253" cy="601597"/>
          </a:xfrm>
          <a:prstGeom prst="roundRect">
            <a:avLst>
              <a:gd name="adj" fmla="val 50000"/>
            </a:avLst>
          </a:prstGeom>
          <a:solidFill>
            <a:srgbClr val="415A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Network Performance</a:t>
            </a:r>
            <a:endParaRPr lang="ko-KR" altLang="en-US" sz="25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C51CA441-2848-9211-F9D1-40FC08A68F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6795523"/>
              </p:ext>
            </p:extLst>
          </p:nvPr>
        </p:nvGraphicFramePr>
        <p:xfrm>
          <a:off x="437147" y="3009900"/>
          <a:ext cx="17307020" cy="6120669"/>
        </p:xfrm>
        <a:graphic>
          <a:graphicData uri="http://schemas.openxmlformats.org/drawingml/2006/table">
            <a:tbl>
              <a:tblPr/>
              <a:tblGrid>
                <a:gridCol w="8994777">
                  <a:extLst>
                    <a:ext uri="{9D8B030D-6E8A-4147-A177-3AD203B41FA5}">
                      <a16:colId xmlns:a16="http://schemas.microsoft.com/office/drawing/2014/main" val="4215198804"/>
                    </a:ext>
                  </a:extLst>
                </a:gridCol>
                <a:gridCol w="1959994">
                  <a:extLst>
                    <a:ext uri="{9D8B030D-6E8A-4147-A177-3AD203B41FA5}">
                      <a16:colId xmlns:a16="http://schemas.microsoft.com/office/drawing/2014/main" val="3452843467"/>
                    </a:ext>
                  </a:extLst>
                </a:gridCol>
                <a:gridCol w="1959994">
                  <a:extLst>
                    <a:ext uri="{9D8B030D-6E8A-4147-A177-3AD203B41FA5}">
                      <a16:colId xmlns:a16="http://schemas.microsoft.com/office/drawing/2014/main" val="3791558688"/>
                    </a:ext>
                  </a:extLst>
                </a:gridCol>
                <a:gridCol w="2314194">
                  <a:extLst>
                    <a:ext uri="{9D8B030D-6E8A-4147-A177-3AD203B41FA5}">
                      <a16:colId xmlns:a16="http://schemas.microsoft.com/office/drawing/2014/main" val="2654129613"/>
                    </a:ext>
                  </a:extLst>
                </a:gridCol>
                <a:gridCol w="2078061">
                  <a:extLst>
                    <a:ext uri="{9D8B030D-6E8A-4147-A177-3AD203B41FA5}">
                      <a16:colId xmlns:a16="http://schemas.microsoft.com/office/drawing/2014/main" val="160397262"/>
                    </a:ext>
                  </a:extLst>
                </a:gridCol>
              </a:tblGrid>
              <a:tr h="68468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kern="0" spc="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parameter</a:t>
                      </a:r>
                      <a:endParaRPr lang="en-US" sz="2000" kern="0" spc="0" dirty="0">
                        <a:solidFill>
                          <a:schemeClr val="tx1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7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b="1" kern="0" spc="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평균</a:t>
                      </a:r>
                      <a:endParaRPr lang="ko-KR" altLang="en-US" sz="2000" kern="0" spc="0" dirty="0">
                        <a:solidFill>
                          <a:schemeClr val="tx1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7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b="1" kern="0" spc="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표준편차</a:t>
                      </a:r>
                      <a:endParaRPr lang="ko-KR" altLang="en-US" sz="2000" kern="0" spc="0" dirty="0">
                        <a:solidFill>
                          <a:schemeClr val="tx1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7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b="1" kern="0" spc="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최대값</a:t>
                      </a:r>
                      <a:endParaRPr lang="ko-KR" altLang="en-US" sz="2000" kern="0" spc="0" dirty="0">
                        <a:solidFill>
                          <a:schemeClr val="tx1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7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b="1" kern="0" spc="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최소값</a:t>
                      </a:r>
                      <a:endParaRPr lang="ko-KR" altLang="en-US" sz="2000" kern="0" spc="0" dirty="0">
                        <a:solidFill>
                          <a:schemeClr val="tx1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7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4407777"/>
                  </a:ext>
                </a:extLst>
              </a:tr>
              <a:tr h="108226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Average speed per vehicle [s], </a:t>
                      </a: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All vehicle types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8E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42.45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8E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8.44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8E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51.39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8E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30.9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8E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4152203"/>
                  </a:ext>
                </a:extLst>
              </a:tr>
              <a:tr h="108226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Average queue length per vehicle, [m]</a:t>
                      </a: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All vehicle types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8E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278.94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8E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172.44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8E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489.08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8E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10.54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8E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6457015"/>
                  </a:ext>
                </a:extLst>
              </a:tr>
              <a:tr h="108226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Average travel time per vehicle [s], </a:t>
                      </a: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All vehicle types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8E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358.49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8E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157.64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8E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610.41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8E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122.53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8E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8506936"/>
                  </a:ext>
                </a:extLst>
              </a:tr>
              <a:tr h="108226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Average delay per vehicle [s], </a:t>
                      </a: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All vehicle types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8E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64.30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8E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17.62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8E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90.02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8E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35.44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8E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2927099"/>
                  </a:ext>
                </a:extLst>
              </a:tr>
              <a:tr h="108226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Average number of stops per vehicle , </a:t>
                      </a: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All vehicle types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8E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1.08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8E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0.28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8E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1.51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8E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0.73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8E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9444695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0DEEFBB-AFE4-9B25-9FA2-9FA371BFA170}"/>
              </a:ext>
            </a:extLst>
          </p:cNvPr>
          <p:cNvSpPr txBox="1"/>
          <p:nvPr/>
        </p:nvSpPr>
        <p:spPr>
          <a:xfrm>
            <a:off x="5791200" y="9358727"/>
            <a:ext cx="7924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kern="0" spc="0" dirty="0">
                <a:solidFill>
                  <a:srgbClr val="000000"/>
                </a:solidFill>
                <a:effectLst/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&lt;</a:t>
            </a:r>
            <a:r>
              <a:rPr lang="ko-KR" altLang="en-US" sz="2000" b="1" kern="0" spc="0" dirty="0">
                <a:solidFill>
                  <a:srgbClr val="000000"/>
                </a:solidFill>
                <a:effectLst/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개선 </a:t>
            </a:r>
            <a:r>
              <a:rPr lang="en-US" altLang="ko-KR" sz="2000" b="1" kern="0" spc="0" dirty="0">
                <a:solidFill>
                  <a:srgbClr val="000000"/>
                </a:solidFill>
                <a:effectLst/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Network Performance&gt;</a:t>
            </a:r>
            <a:endParaRPr lang="ko-KR" altLang="en-US" sz="2000" b="1" kern="0" spc="0" dirty="0">
              <a:solidFill>
                <a:srgbClr val="000000"/>
              </a:solidFill>
              <a:effectLst/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072035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4">
            <a:extLst>
              <a:ext uri="{FF2B5EF4-FFF2-40B4-BE49-F238E27FC236}">
                <a16:creationId xmlns:a16="http://schemas.microsoft.com/office/drawing/2014/main" id="{186569F5-2C03-7778-B01C-8B9A8E9070EE}"/>
              </a:ext>
            </a:extLst>
          </p:cNvPr>
          <p:cNvSpPr txBox="1"/>
          <p:nvPr/>
        </p:nvSpPr>
        <p:spPr>
          <a:xfrm>
            <a:off x="1651499" y="996419"/>
            <a:ext cx="8254501" cy="81560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700" kern="0" spc="-100" dirty="0">
                <a:solidFill>
                  <a:srgbClr val="5A7D59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Gmarket Sans Bold" pitchFamily="34" charset="0"/>
              </a:rPr>
              <a:t>개선 효과 분석</a:t>
            </a:r>
            <a:endParaRPr lang="en-US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3" name="Object 5">
            <a:extLst>
              <a:ext uri="{FF2B5EF4-FFF2-40B4-BE49-F238E27FC236}">
                <a16:creationId xmlns:a16="http://schemas.microsoft.com/office/drawing/2014/main" id="{0D328E47-BF94-1AB6-E27A-A980FC2640AE}"/>
              </a:ext>
            </a:extLst>
          </p:cNvPr>
          <p:cNvSpPr txBox="1"/>
          <p:nvPr/>
        </p:nvSpPr>
        <p:spPr>
          <a:xfrm rot="16200000">
            <a:off x="-306098" y="1417274"/>
            <a:ext cx="2263261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200" dirty="0">
                <a:solidFill>
                  <a:srgbClr val="0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Traffic control</a:t>
            </a:r>
          </a:p>
          <a:p>
            <a:pPr algn="r"/>
            <a:r>
              <a:rPr lang="en-US" sz="1200" dirty="0">
                <a:solidFill>
                  <a:srgbClr val="0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Project</a:t>
            </a:r>
            <a:endParaRPr lang="en-US" sz="12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9F0C9B0F-34E8-812D-401C-B1F238290F35}"/>
              </a:ext>
            </a:extLst>
          </p:cNvPr>
          <p:cNvSpPr/>
          <p:nvPr/>
        </p:nvSpPr>
        <p:spPr>
          <a:xfrm>
            <a:off x="437147" y="2150509"/>
            <a:ext cx="3906253" cy="601597"/>
          </a:xfrm>
          <a:prstGeom prst="roundRect">
            <a:avLst>
              <a:gd name="adj" fmla="val 50000"/>
            </a:avLst>
          </a:prstGeom>
          <a:solidFill>
            <a:srgbClr val="415A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SSAM </a:t>
            </a:r>
            <a:r>
              <a:rPr lang="ko-KR" altLang="en-US" sz="25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결과 분석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9954D4A7-042E-911B-6662-3A7D842B0B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5699713"/>
              </p:ext>
            </p:extLst>
          </p:nvPr>
        </p:nvGraphicFramePr>
        <p:xfrm>
          <a:off x="437147" y="3128245"/>
          <a:ext cx="8325853" cy="5719402"/>
        </p:xfrm>
        <a:graphic>
          <a:graphicData uri="http://schemas.openxmlformats.org/drawingml/2006/table">
            <a:tbl>
              <a:tblPr/>
              <a:tblGrid>
                <a:gridCol w="3296653">
                  <a:extLst>
                    <a:ext uri="{9D8B030D-6E8A-4147-A177-3AD203B41FA5}">
                      <a16:colId xmlns:a16="http://schemas.microsoft.com/office/drawing/2014/main" val="803339007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3580905531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3188493845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198499506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867238344"/>
                    </a:ext>
                  </a:extLst>
                </a:gridCol>
              </a:tblGrid>
              <a:tr h="59174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kern="0" spc="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/>
                          <a:ea typeface="KoPub돋움체 Medium" panose="00000600000000000000"/>
                        </a:rPr>
                        <a:t>parameter</a:t>
                      </a:r>
                      <a:endParaRPr lang="en-US" sz="2000" kern="0" spc="0" dirty="0">
                        <a:solidFill>
                          <a:schemeClr val="tx1"/>
                        </a:solidFill>
                        <a:effectLst/>
                        <a:latin typeface="한컴바탕"/>
                      </a:endParaRP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D7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b="1" kern="0" spc="0">
                          <a:solidFill>
                            <a:schemeClr val="tx1"/>
                          </a:solidFill>
                          <a:effectLst/>
                          <a:latin typeface="KoPub돋움체 Medium" panose="00000600000000000000"/>
                          <a:ea typeface="KoPub돋움체 Medium" panose="00000600000000000000"/>
                        </a:rPr>
                        <a:t>평균</a:t>
                      </a:r>
                      <a:endParaRPr lang="ko-KR" altLang="en-US" sz="2000" kern="0" spc="0">
                        <a:solidFill>
                          <a:schemeClr val="tx1"/>
                        </a:solidFill>
                        <a:effectLst/>
                        <a:latin typeface="한컴바탕"/>
                      </a:endParaRP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D7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b="1" kern="0" spc="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/>
                          <a:ea typeface="KoPub돋움체 Medium" panose="00000600000000000000"/>
                        </a:rPr>
                        <a:t>표준편차</a:t>
                      </a:r>
                      <a:endParaRPr lang="ko-KR" altLang="en-US" sz="2000" kern="0" spc="0" dirty="0">
                        <a:solidFill>
                          <a:schemeClr val="tx1"/>
                        </a:solidFill>
                        <a:effectLst/>
                        <a:latin typeface="한컴바탕"/>
                      </a:endParaRP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D7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b="1" kern="0" spc="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/>
                          <a:ea typeface="KoPub돋움체 Medium" panose="00000600000000000000"/>
                        </a:rPr>
                        <a:t>최대값</a:t>
                      </a:r>
                      <a:endParaRPr lang="ko-KR" altLang="en-US" sz="2000" kern="0" spc="0" dirty="0">
                        <a:solidFill>
                          <a:schemeClr val="tx1"/>
                        </a:solidFill>
                        <a:effectLst/>
                        <a:latin typeface="한컴바탕"/>
                      </a:endParaRP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D7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b="1" kern="0" spc="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/>
                          <a:ea typeface="KoPub돋움체 Medium" panose="00000600000000000000"/>
                        </a:rPr>
                        <a:t>최소값</a:t>
                      </a:r>
                      <a:endParaRPr lang="ko-KR" altLang="en-US" sz="2000" kern="0" spc="0" dirty="0">
                        <a:solidFill>
                          <a:schemeClr val="tx1"/>
                        </a:solidFill>
                        <a:effectLst/>
                        <a:latin typeface="한컴바탕"/>
                      </a:endParaRP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D7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5676610"/>
                  </a:ext>
                </a:extLst>
              </a:tr>
              <a:tr h="125291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/>
                          <a:ea typeface="KoPub돋움체 Medium" panose="00000600000000000000"/>
                        </a:rPr>
                        <a:t>Average total</a:t>
                      </a:r>
                      <a:endParaRPr lang="en-US" sz="180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8E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>
                          <a:solidFill>
                            <a:srgbClr val="000000"/>
                          </a:solidFill>
                          <a:effectLst/>
                          <a:latin typeface="KoPub돋움체 Medium" panose="00000600000000000000"/>
                          <a:ea typeface="KoPub돋움체 Medium" panose="00000600000000000000"/>
                        </a:rPr>
                        <a:t>1409.67</a:t>
                      </a:r>
                      <a:endParaRPr lang="en-US" sz="18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8E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/>
                          <a:ea typeface="KoPub돋움체 Medium" panose="00000600000000000000"/>
                        </a:rPr>
                        <a:t>181.71</a:t>
                      </a:r>
                      <a:endParaRPr lang="en-US" sz="180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8E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>
                          <a:solidFill>
                            <a:srgbClr val="000000"/>
                          </a:solidFill>
                          <a:effectLst/>
                          <a:latin typeface="KoPub돋움체 Medium" panose="00000600000000000000"/>
                          <a:ea typeface="KoPub돋움체 Medium" panose="00000600000000000000"/>
                        </a:rPr>
                        <a:t>1533</a:t>
                      </a:r>
                      <a:endParaRPr lang="en-US" sz="18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8E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/>
                          <a:ea typeface="KoPub돋움체 Medium" panose="00000600000000000000"/>
                        </a:rPr>
                        <a:t>1201</a:t>
                      </a:r>
                      <a:endParaRPr lang="en-US" sz="180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8E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0335322"/>
                  </a:ext>
                </a:extLst>
              </a:tr>
              <a:tr h="125291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/>
                          <a:ea typeface="KoPub돋움체 Medium" panose="00000600000000000000"/>
                        </a:rPr>
                        <a:t>Average crossing</a:t>
                      </a:r>
                      <a:endParaRPr lang="en-US" sz="180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8E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/>
                          <a:ea typeface="KoPub돋움체 Medium" panose="00000600000000000000"/>
                        </a:rPr>
                        <a:t>20.33</a:t>
                      </a:r>
                      <a:endParaRPr lang="en-US" sz="180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8E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>
                          <a:solidFill>
                            <a:srgbClr val="000000"/>
                          </a:solidFill>
                          <a:effectLst/>
                          <a:latin typeface="KoPub돋움체 Medium" panose="00000600000000000000"/>
                          <a:ea typeface="KoPub돋움체 Medium" panose="00000600000000000000"/>
                        </a:rPr>
                        <a:t>19.55</a:t>
                      </a:r>
                      <a:endParaRPr lang="en-US" sz="18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8E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>
                          <a:solidFill>
                            <a:srgbClr val="000000"/>
                          </a:solidFill>
                          <a:effectLst/>
                          <a:latin typeface="KoPub돋움체 Medium" panose="00000600000000000000"/>
                          <a:ea typeface="KoPub돋움체 Medium" panose="00000600000000000000"/>
                        </a:rPr>
                        <a:t>42</a:t>
                      </a:r>
                      <a:endParaRPr lang="en-US" sz="18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8E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/>
                          <a:ea typeface="KoPub돋움체 Medium" panose="00000600000000000000"/>
                        </a:rPr>
                        <a:t>4</a:t>
                      </a:r>
                      <a:endParaRPr lang="en-US" sz="180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8E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0571532"/>
                  </a:ext>
                </a:extLst>
              </a:tr>
              <a:tr h="125291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>
                          <a:solidFill>
                            <a:srgbClr val="000000"/>
                          </a:solidFill>
                          <a:effectLst/>
                          <a:latin typeface="KoPub돋움체 Medium" panose="00000600000000000000"/>
                          <a:ea typeface="KoPub돋움체 Medium" panose="00000600000000000000"/>
                        </a:rPr>
                        <a:t>Average rear-end</a:t>
                      </a:r>
                      <a:endParaRPr lang="en-US" sz="18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8E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>
                          <a:solidFill>
                            <a:srgbClr val="000000"/>
                          </a:solidFill>
                          <a:effectLst/>
                          <a:latin typeface="KoPub돋움체 Medium" panose="00000600000000000000"/>
                          <a:ea typeface="KoPub돋움체 Medium" panose="00000600000000000000"/>
                        </a:rPr>
                        <a:t>1019.33</a:t>
                      </a:r>
                      <a:endParaRPr lang="en-US" sz="18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8E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/>
                          <a:ea typeface="KoPub돋움체 Medium" panose="00000600000000000000"/>
                        </a:rPr>
                        <a:t>143.31</a:t>
                      </a:r>
                      <a:endParaRPr lang="en-US" sz="180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8E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/>
                          <a:ea typeface="KoPub돋움체 Medium" panose="00000600000000000000"/>
                        </a:rPr>
                        <a:t>1124</a:t>
                      </a:r>
                      <a:endParaRPr lang="en-US" sz="180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8E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/>
                          <a:ea typeface="KoPub돋움체 Medium" panose="00000600000000000000"/>
                        </a:rPr>
                        <a:t>856</a:t>
                      </a:r>
                      <a:endParaRPr lang="en-US" sz="180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8E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0271810"/>
                  </a:ext>
                </a:extLst>
              </a:tr>
              <a:tr h="125181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>
                          <a:solidFill>
                            <a:srgbClr val="000000"/>
                          </a:solidFill>
                          <a:effectLst/>
                          <a:latin typeface="KoPub돋움체 Medium" panose="00000600000000000000"/>
                          <a:ea typeface="KoPub돋움체 Medium" panose="00000600000000000000"/>
                        </a:rPr>
                        <a:t>Average lane change</a:t>
                      </a:r>
                      <a:endParaRPr lang="en-US" sz="18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8E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>
                          <a:solidFill>
                            <a:srgbClr val="000000"/>
                          </a:solidFill>
                          <a:effectLst/>
                          <a:latin typeface="KoPub돋움체 Medium" panose="00000600000000000000"/>
                          <a:ea typeface="KoPub돋움체 Medium" panose="00000600000000000000"/>
                        </a:rPr>
                        <a:t>370</a:t>
                      </a:r>
                      <a:endParaRPr lang="en-US" sz="18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8E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/>
                          <a:ea typeface="KoPub돋움체 Medium" panose="00000600000000000000"/>
                        </a:rPr>
                        <a:t>37.75</a:t>
                      </a:r>
                      <a:endParaRPr lang="en-US" sz="180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8E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/>
                          <a:ea typeface="KoPub돋움체 Medium" panose="00000600000000000000"/>
                        </a:rPr>
                        <a:t>405</a:t>
                      </a:r>
                      <a:endParaRPr lang="en-US" sz="180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8E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/>
                          <a:ea typeface="KoPub돋움체 Medium" panose="00000600000000000000"/>
                        </a:rPr>
                        <a:t>330</a:t>
                      </a:r>
                      <a:endParaRPr lang="en-US" sz="180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8E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9148997"/>
                  </a:ext>
                </a:extLst>
              </a:tr>
            </a:tbl>
          </a:graphicData>
        </a:graphic>
      </p:graphicFrame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0AC59C9E-5138-27CC-E9CD-6BF694181C16}"/>
              </a:ext>
            </a:extLst>
          </p:cNvPr>
          <p:cNvSpPr/>
          <p:nvPr/>
        </p:nvSpPr>
        <p:spPr>
          <a:xfrm>
            <a:off x="8991600" y="3128245"/>
            <a:ext cx="9144000" cy="5719402"/>
          </a:xfrm>
          <a:prstGeom prst="roundRect">
            <a:avLst>
              <a:gd name="adj" fmla="val 10976"/>
            </a:avLst>
          </a:prstGeom>
          <a:noFill/>
          <a:ln>
            <a:solidFill>
              <a:srgbClr val="415A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10735C-6E63-18BB-5A3C-DD9031898A06}"/>
              </a:ext>
            </a:extLst>
          </p:cNvPr>
          <p:cNvSpPr txBox="1"/>
          <p:nvPr/>
        </p:nvSpPr>
        <p:spPr>
          <a:xfrm>
            <a:off x="9144000" y="3365376"/>
            <a:ext cx="8915400" cy="49630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indent="-342900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2000" kern="0" spc="0" dirty="0">
                <a:solidFill>
                  <a:srgbClr val="415A40"/>
                </a:solidFill>
                <a:effectLst/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표는 개선 네트워크 시뮬레이션 *</a:t>
            </a:r>
            <a:r>
              <a:rPr lang="en-US" altLang="ko-KR" sz="2000" kern="0" spc="0" dirty="0">
                <a:solidFill>
                  <a:srgbClr val="415A40"/>
                </a:solidFill>
                <a:effectLst/>
                <a:latin typeface="KoPub돋움체 Bold" panose="00000800000000000000" pitchFamily="2" charset="-127"/>
                <a:ea typeface="KoPub돋움체 Bold" panose="00000800000000000000" pitchFamily="2" charset="-127"/>
              </a:rPr>
              <a:t>.</a:t>
            </a:r>
            <a:r>
              <a:rPr lang="en-US" altLang="ko-KR" sz="2000" kern="0" spc="0" dirty="0" err="1">
                <a:solidFill>
                  <a:srgbClr val="415A40"/>
                </a:solidFill>
                <a:effectLst/>
                <a:latin typeface="KoPub돋움체 Bold" panose="00000800000000000000" pitchFamily="2" charset="-127"/>
                <a:ea typeface="KoPub돋움체 Bold" panose="00000800000000000000" pitchFamily="2" charset="-127"/>
              </a:rPr>
              <a:t>trj</a:t>
            </a:r>
            <a:r>
              <a:rPr lang="ko-KR" altLang="en-US" sz="2000" kern="0" spc="0" dirty="0">
                <a:solidFill>
                  <a:srgbClr val="415A40"/>
                </a:solidFill>
                <a:effectLst/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파일을 </a:t>
            </a:r>
            <a:r>
              <a:rPr lang="en-US" altLang="ko-KR" sz="2000" kern="0" spc="0" dirty="0">
                <a:solidFill>
                  <a:srgbClr val="415A40"/>
                </a:solidFill>
                <a:effectLst/>
                <a:latin typeface="KoPub돋움체 Bold" panose="00000800000000000000" pitchFamily="2" charset="-127"/>
                <a:ea typeface="KoPub돋움체 Bold" panose="00000800000000000000" pitchFamily="2" charset="-127"/>
              </a:rPr>
              <a:t>SSAM</a:t>
            </a:r>
            <a:r>
              <a:rPr lang="ko-KR" altLang="en-US" sz="2000" kern="0" spc="0" dirty="0">
                <a:solidFill>
                  <a:srgbClr val="415A40"/>
                </a:solidFill>
                <a:effectLst/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을 이용하여 상충을 측정한 결과</a:t>
            </a:r>
            <a:endParaRPr lang="en-US" altLang="ko-KR" sz="2000" kern="0" dirty="0">
              <a:solidFill>
                <a:srgbClr val="415A4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 marR="0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2000" kern="0" spc="0" dirty="0">
              <a:solidFill>
                <a:srgbClr val="000000"/>
              </a:solidFill>
              <a:effectLst/>
              <a:latin typeface="KoPub돋움체 Medium" panose="00000600000000000000"/>
              <a:ea typeface="KoPub돋움체 Medium" panose="00000600000000000000"/>
            </a:endParaRPr>
          </a:p>
          <a:p>
            <a:pPr marR="0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kern="0" spc="0" dirty="0">
                <a:solidFill>
                  <a:srgbClr val="000000"/>
                </a:solidFill>
                <a:effectLst/>
                <a:latin typeface="KoPub돋움체 Medium" panose="00000600000000000000"/>
                <a:ea typeface="KoPub돋움체 Medium" panose="00000600000000000000"/>
              </a:rPr>
              <a:t>- </a:t>
            </a:r>
            <a:r>
              <a:rPr lang="ko-KR" altLang="en-US" sz="2000" kern="0" spc="0" dirty="0">
                <a:solidFill>
                  <a:srgbClr val="000000"/>
                </a:solidFill>
                <a:effectLst/>
                <a:latin typeface="KoPub돋움체 Medium" panose="00000600000000000000"/>
                <a:ea typeface="KoPub돋움체 Medium" panose="00000600000000000000"/>
              </a:rPr>
              <a:t>상충결과 평균 </a:t>
            </a:r>
            <a:r>
              <a:rPr lang="en-US" altLang="ko-KR" sz="2000" kern="0" spc="0" dirty="0">
                <a:solidFill>
                  <a:srgbClr val="000000"/>
                </a:solidFill>
                <a:effectLst/>
                <a:latin typeface="KoPub돋움체 Medium" panose="00000600000000000000"/>
                <a:ea typeface="KoPub돋움체 Medium" panose="00000600000000000000"/>
              </a:rPr>
              <a:t>Total</a:t>
            </a:r>
            <a:r>
              <a:rPr lang="ko-KR" altLang="en-US" sz="2000" kern="0" spc="0" dirty="0">
                <a:solidFill>
                  <a:srgbClr val="000000"/>
                </a:solidFill>
                <a:effectLst/>
                <a:latin typeface="KoPub돋움체 Medium" panose="00000600000000000000"/>
                <a:ea typeface="KoPub돋움체 Medium" panose="00000600000000000000"/>
              </a:rPr>
              <a:t>은 </a:t>
            </a:r>
            <a:r>
              <a:rPr lang="en-US" altLang="ko-KR" sz="2000" kern="0" spc="0" dirty="0">
                <a:solidFill>
                  <a:srgbClr val="000000"/>
                </a:solidFill>
                <a:effectLst/>
                <a:latin typeface="KoPub돋움체 Medium" panose="00000600000000000000"/>
                <a:ea typeface="KoPub돋움체 Medium" panose="00000600000000000000"/>
              </a:rPr>
              <a:t>1409.67</a:t>
            </a:r>
            <a:r>
              <a:rPr lang="ko-KR" altLang="en-US" sz="2000" kern="0" spc="0" dirty="0">
                <a:solidFill>
                  <a:srgbClr val="000000"/>
                </a:solidFill>
                <a:effectLst/>
                <a:latin typeface="KoPub돋움체 Medium" panose="00000600000000000000"/>
                <a:ea typeface="KoPub돋움체 Medium" panose="00000600000000000000"/>
              </a:rPr>
              <a:t>이며 표준 편차는 </a:t>
            </a:r>
            <a:r>
              <a:rPr lang="en-US" altLang="ko-KR" sz="2000" kern="0" spc="0" dirty="0">
                <a:solidFill>
                  <a:srgbClr val="000000"/>
                </a:solidFill>
                <a:effectLst/>
                <a:latin typeface="KoPub돋움체 Medium" panose="00000600000000000000"/>
                <a:ea typeface="KoPub돋움체 Medium" panose="00000600000000000000"/>
              </a:rPr>
              <a:t>181.71</a:t>
            </a:r>
            <a:r>
              <a:rPr lang="ko-KR" altLang="en-US" sz="2000" kern="0" spc="0" dirty="0">
                <a:solidFill>
                  <a:srgbClr val="000000"/>
                </a:solidFill>
                <a:effectLst/>
                <a:latin typeface="KoPub돋움체 Medium" panose="00000600000000000000"/>
                <a:ea typeface="KoPub돋움체 Medium" panose="00000600000000000000"/>
              </a:rPr>
              <a:t>로 나타났고 </a:t>
            </a:r>
            <a:r>
              <a:rPr lang="ko-KR" altLang="en-US" sz="2000" kern="0" spc="0" dirty="0" err="1">
                <a:solidFill>
                  <a:srgbClr val="000000"/>
                </a:solidFill>
                <a:effectLst/>
                <a:latin typeface="KoPub돋움체 Medium" panose="00000600000000000000"/>
                <a:ea typeface="KoPub돋움체 Medium" panose="00000600000000000000"/>
              </a:rPr>
              <a:t>최댓</a:t>
            </a:r>
            <a:r>
              <a:rPr lang="ko-KR" altLang="en-US" sz="2000" kern="0" spc="0" dirty="0">
                <a:solidFill>
                  <a:srgbClr val="000000"/>
                </a:solidFill>
                <a:effectLst/>
                <a:latin typeface="KoPub돋움체 Medium" panose="00000600000000000000"/>
                <a:ea typeface="KoPub돋움체 Medium" panose="00000600000000000000"/>
              </a:rPr>
              <a:t>     </a:t>
            </a:r>
            <a:endParaRPr lang="en-US" altLang="ko-KR" sz="2000" kern="0" spc="0" dirty="0">
              <a:solidFill>
                <a:srgbClr val="000000"/>
              </a:solidFill>
              <a:effectLst/>
              <a:latin typeface="KoPub돋움체 Medium" panose="00000600000000000000"/>
              <a:ea typeface="KoPub돋움체 Medium" panose="00000600000000000000"/>
            </a:endParaRPr>
          </a:p>
          <a:p>
            <a:pPr marR="0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kern="0" dirty="0">
                <a:solidFill>
                  <a:srgbClr val="000000"/>
                </a:solidFill>
                <a:latin typeface="KoPub돋움체 Medium" panose="00000600000000000000"/>
                <a:ea typeface="KoPub돋움체 Medium" panose="00000600000000000000"/>
              </a:rPr>
              <a:t>      </a:t>
            </a:r>
            <a:r>
              <a:rPr lang="ko-KR" altLang="en-US" sz="2000" kern="0" spc="0" dirty="0">
                <a:solidFill>
                  <a:srgbClr val="000000"/>
                </a:solidFill>
                <a:effectLst/>
                <a:latin typeface="KoPub돋움체 Medium" panose="00000600000000000000"/>
                <a:ea typeface="KoPub돋움체 Medium" panose="00000600000000000000"/>
              </a:rPr>
              <a:t>값은 </a:t>
            </a:r>
            <a:r>
              <a:rPr lang="en-US" altLang="ko-KR" sz="2000" kern="0" spc="0" dirty="0">
                <a:solidFill>
                  <a:srgbClr val="000000"/>
                </a:solidFill>
                <a:effectLst/>
                <a:latin typeface="KoPub돋움체 Medium" panose="00000600000000000000"/>
                <a:ea typeface="KoPub돋움체 Medium" panose="00000600000000000000"/>
              </a:rPr>
              <a:t>1533, </a:t>
            </a:r>
            <a:r>
              <a:rPr lang="ko-KR" altLang="en-US" sz="2000" kern="0" spc="0" dirty="0">
                <a:solidFill>
                  <a:srgbClr val="000000"/>
                </a:solidFill>
                <a:effectLst/>
                <a:latin typeface="KoPub돋움체 Medium" panose="00000600000000000000"/>
                <a:ea typeface="KoPub돋움체 Medium" panose="00000600000000000000"/>
              </a:rPr>
              <a:t>최솟값은 </a:t>
            </a:r>
            <a:r>
              <a:rPr lang="en-US" altLang="ko-KR" sz="2000" kern="0" spc="0" dirty="0">
                <a:solidFill>
                  <a:srgbClr val="000000"/>
                </a:solidFill>
                <a:effectLst/>
                <a:latin typeface="KoPub돋움체 Medium" panose="00000600000000000000"/>
                <a:ea typeface="KoPub돋움체 Medium" panose="00000600000000000000"/>
              </a:rPr>
              <a:t>1201 </a:t>
            </a:r>
          </a:p>
          <a:p>
            <a:pPr marL="285750" marR="0" indent="-285750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2000" kern="0" spc="0" dirty="0">
                <a:solidFill>
                  <a:srgbClr val="000000"/>
                </a:solidFill>
                <a:effectLst/>
                <a:latin typeface="KoPub돋움체 Medium" panose="00000600000000000000"/>
                <a:ea typeface="KoPub돋움체 Medium" panose="00000600000000000000"/>
              </a:rPr>
              <a:t>상충결과 평균 </a:t>
            </a:r>
            <a:r>
              <a:rPr lang="en-US" altLang="ko-KR" sz="2000" kern="0" spc="0" dirty="0">
                <a:solidFill>
                  <a:srgbClr val="000000"/>
                </a:solidFill>
                <a:effectLst/>
                <a:latin typeface="KoPub돋움체 Medium" panose="00000600000000000000"/>
                <a:ea typeface="KoPub돋움체 Medium" panose="00000600000000000000"/>
              </a:rPr>
              <a:t>Crossing</a:t>
            </a:r>
            <a:r>
              <a:rPr lang="ko-KR" altLang="en-US" sz="2000" kern="0" spc="0" dirty="0">
                <a:solidFill>
                  <a:srgbClr val="000000"/>
                </a:solidFill>
                <a:effectLst/>
                <a:latin typeface="KoPub돋움체 Medium" panose="00000600000000000000"/>
                <a:ea typeface="KoPub돋움체 Medium" panose="00000600000000000000"/>
              </a:rPr>
              <a:t>은 </a:t>
            </a:r>
            <a:r>
              <a:rPr lang="en-US" altLang="ko-KR" sz="2000" kern="0" spc="0" dirty="0">
                <a:solidFill>
                  <a:srgbClr val="000000"/>
                </a:solidFill>
                <a:effectLst/>
                <a:latin typeface="KoPub돋움체 Medium" panose="00000600000000000000"/>
                <a:ea typeface="KoPub돋움체 Medium" panose="00000600000000000000"/>
              </a:rPr>
              <a:t>20.33</a:t>
            </a:r>
            <a:r>
              <a:rPr lang="ko-KR" altLang="en-US" sz="2000" kern="0" spc="0" dirty="0">
                <a:solidFill>
                  <a:srgbClr val="000000"/>
                </a:solidFill>
                <a:effectLst/>
                <a:latin typeface="KoPub돋움체 Medium" panose="00000600000000000000"/>
                <a:ea typeface="KoPub돋움체 Medium" panose="00000600000000000000"/>
              </a:rPr>
              <a:t>이며 표준 편차는 </a:t>
            </a:r>
            <a:r>
              <a:rPr lang="en-US" altLang="ko-KR" sz="2000" kern="0" spc="0" dirty="0">
                <a:solidFill>
                  <a:srgbClr val="000000"/>
                </a:solidFill>
                <a:effectLst/>
                <a:latin typeface="KoPub돋움체 Medium" panose="00000600000000000000"/>
                <a:ea typeface="KoPub돋움체 Medium" panose="00000600000000000000"/>
              </a:rPr>
              <a:t>19.55</a:t>
            </a:r>
            <a:r>
              <a:rPr lang="ko-KR" altLang="en-US" sz="2000" kern="0" spc="0" dirty="0">
                <a:solidFill>
                  <a:srgbClr val="000000"/>
                </a:solidFill>
                <a:effectLst/>
                <a:latin typeface="KoPub돋움체 Medium" panose="00000600000000000000"/>
                <a:ea typeface="KoPub돋움체 Medium" panose="00000600000000000000"/>
              </a:rPr>
              <a:t>로 나타났고 최댓값은 </a:t>
            </a:r>
            <a:r>
              <a:rPr lang="en-US" altLang="ko-KR" sz="2000" kern="0" spc="0" dirty="0">
                <a:solidFill>
                  <a:srgbClr val="000000"/>
                </a:solidFill>
                <a:effectLst/>
                <a:latin typeface="KoPub돋움체 Medium" panose="00000600000000000000"/>
                <a:ea typeface="KoPub돋움체 Medium" panose="00000600000000000000"/>
              </a:rPr>
              <a:t>42, </a:t>
            </a:r>
            <a:r>
              <a:rPr lang="ko-KR" altLang="en-US" sz="2000" kern="0" spc="0" dirty="0">
                <a:solidFill>
                  <a:srgbClr val="000000"/>
                </a:solidFill>
                <a:effectLst/>
                <a:latin typeface="KoPub돋움체 Medium" panose="00000600000000000000"/>
                <a:ea typeface="KoPub돋움체 Medium" panose="00000600000000000000"/>
              </a:rPr>
              <a:t>최솟값 은 </a:t>
            </a:r>
            <a:r>
              <a:rPr lang="en-US" altLang="ko-KR" sz="2000" kern="0" spc="0" dirty="0">
                <a:solidFill>
                  <a:srgbClr val="000000"/>
                </a:solidFill>
                <a:effectLst/>
                <a:latin typeface="KoPub돋움체 Medium" panose="00000600000000000000"/>
                <a:ea typeface="KoPub돋움체 Medium" panose="00000600000000000000"/>
              </a:rPr>
              <a:t>4</a:t>
            </a:r>
          </a:p>
          <a:p>
            <a:pPr marL="285750" marR="0" indent="-285750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2000" kern="0" spc="0" dirty="0">
                <a:solidFill>
                  <a:srgbClr val="000000"/>
                </a:solidFill>
                <a:effectLst/>
                <a:latin typeface="KoPub돋움체 Medium" panose="00000600000000000000"/>
                <a:ea typeface="KoPub돋움체 Medium" panose="00000600000000000000"/>
              </a:rPr>
              <a:t>상충결과 평균 </a:t>
            </a:r>
            <a:r>
              <a:rPr lang="en-US" altLang="ko-KR" sz="2000" kern="0" spc="0" dirty="0">
                <a:solidFill>
                  <a:srgbClr val="000000"/>
                </a:solidFill>
                <a:effectLst/>
                <a:latin typeface="KoPub돋움체 Medium" panose="00000600000000000000"/>
                <a:ea typeface="KoPub돋움체 Medium" panose="00000600000000000000"/>
              </a:rPr>
              <a:t>Rear-End</a:t>
            </a:r>
            <a:r>
              <a:rPr lang="ko-KR" altLang="en-US" sz="2000" kern="0" spc="0" dirty="0">
                <a:solidFill>
                  <a:srgbClr val="000000"/>
                </a:solidFill>
                <a:effectLst/>
                <a:latin typeface="KoPub돋움체 Medium" panose="00000600000000000000"/>
                <a:ea typeface="KoPub돋움체 Medium" panose="00000600000000000000"/>
              </a:rPr>
              <a:t>는 </a:t>
            </a:r>
            <a:r>
              <a:rPr lang="en-US" altLang="ko-KR" sz="2000" kern="0" spc="0" dirty="0">
                <a:solidFill>
                  <a:srgbClr val="000000"/>
                </a:solidFill>
                <a:effectLst/>
                <a:latin typeface="KoPub돋움체 Medium" panose="00000600000000000000"/>
                <a:ea typeface="KoPub돋움체 Medium" panose="00000600000000000000"/>
              </a:rPr>
              <a:t>1019.33</a:t>
            </a:r>
            <a:r>
              <a:rPr lang="ko-KR" altLang="en-US" sz="2000" kern="0" spc="0" dirty="0">
                <a:solidFill>
                  <a:srgbClr val="000000"/>
                </a:solidFill>
                <a:effectLst/>
                <a:latin typeface="KoPub돋움체 Medium" panose="00000600000000000000"/>
                <a:ea typeface="KoPub돋움체 Medium" panose="00000600000000000000"/>
              </a:rPr>
              <a:t>이며 표준 편차는 </a:t>
            </a:r>
            <a:r>
              <a:rPr lang="en-US" altLang="ko-KR" sz="2000" kern="0" spc="0" dirty="0">
                <a:solidFill>
                  <a:srgbClr val="000000"/>
                </a:solidFill>
                <a:effectLst/>
                <a:latin typeface="KoPub돋움체 Medium" panose="00000600000000000000"/>
                <a:ea typeface="KoPub돋움체 Medium" panose="00000600000000000000"/>
              </a:rPr>
              <a:t>143.31</a:t>
            </a:r>
            <a:r>
              <a:rPr lang="ko-KR" altLang="en-US" sz="2000" kern="0" spc="0" dirty="0">
                <a:solidFill>
                  <a:srgbClr val="000000"/>
                </a:solidFill>
                <a:effectLst/>
                <a:latin typeface="KoPub돋움체 Medium" panose="00000600000000000000"/>
                <a:ea typeface="KoPub돋움체 Medium" panose="00000600000000000000"/>
              </a:rPr>
              <a:t>로 나타났고 최댓값은 </a:t>
            </a:r>
            <a:r>
              <a:rPr lang="en-US" altLang="ko-KR" sz="2000" kern="0" spc="0" dirty="0">
                <a:solidFill>
                  <a:srgbClr val="000000"/>
                </a:solidFill>
                <a:effectLst/>
                <a:latin typeface="KoPub돋움체 Medium" panose="00000600000000000000"/>
                <a:ea typeface="KoPub돋움체 Medium" panose="00000600000000000000"/>
              </a:rPr>
              <a:t>1124, </a:t>
            </a:r>
            <a:r>
              <a:rPr lang="ko-KR" altLang="en-US" sz="2000" kern="0" spc="0" dirty="0">
                <a:solidFill>
                  <a:srgbClr val="000000"/>
                </a:solidFill>
                <a:effectLst/>
                <a:latin typeface="KoPub돋움체 Medium" panose="00000600000000000000"/>
                <a:ea typeface="KoPub돋움체 Medium" panose="00000600000000000000"/>
              </a:rPr>
              <a:t>최솟값은 </a:t>
            </a:r>
            <a:r>
              <a:rPr lang="en-US" altLang="ko-KR" sz="2000" kern="0" spc="0" dirty="0">
                <a:solidFill>
                  <a:srgbClr val="000000"/>
                </a:solidFill>
                <a:effectLst/>
                <a:latin typeface="KoPub돋움체 Medium" panose="00000600000000000000"/>
                <a:ea typeface="KoPub돋움체 Medium" panose="00000600000000000000"/>
              </a:rPr>
              <a:t>856</a:t>
            </a:r>
          </a:p>
          <a:p>
            <a:pPr marL="285750" marR="0" indent="-285750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2000" kern="0" spc="0" dirty="0">
                <a:solidFill>
                  <a:srgbClr val="000000"/>
                </a:solidFill>
                <a:effectLst/>
                <a:latin typeface="KoPub돋움체 Medium" panose="00000600000000000000"/>
                <a:ea typeface="KoPub돋움체 Medium" panose="00000600000000000000"/>
              </a:rPr>
              <a:t>상충결과 평균 </a:t>
            </a:r>
            <a:r>
              <a:rPr lang="en-US" altLang="ko-KR" sz="2000" kern="0" spc="0" dirty="0">
                <a:solidFill>
                  <a:srgbClr val="000000"/>
                </a:solidFill>
                <a:effectLst/>
                <a:latin typeface="KoPub돋움체 Medium" panose="00000600000000000000"/>
                <a:ea typeface="KoPub돋움체 Medium" panose="00000600000000000000"/>
              </a:rPr>
              <a:t>Lane Change</a:t>
            </a:r>
            <a:r>
              <a:rPr lang="ko-KR" altLang="en-US" sz="2000" kern="0" spc="0" dirty="0">
                <a:solidFill>
                  <a:srgbClr val="000000"/>
                </a:solidFill>
                <a:effectLst/>
                <a:latin typeface="KoPub돋움체 Medium" panose="00000600000000000000"/>
                <a:ea typeface="KoPub돋움체 Medium" panose="00000600000000000000"/>
              </a:rPr>
              <a:t>는 </a:t>
            </a:r>
            <a:r>
              <a:rPr lang="en-US" altLang="ko-KR" sz="2000" kern="0" spc="0" dirty="0">
                <a:solidFill>
                  <a:srgbClr val="000000"/>
                </a:solidFill>
                <a:effectLst/>
                <a:latin typeface="KoPub돋움체 Medium" panose="00000600000000000000"/>
                <a:ea typeface="KoPub돋움체 Medium" panose="00000600000000000000"/>
              </a:rPr>
              <a:t>370</a:t>
            </a:r>
            <a:r>
              <a:rPr lang="ko-KR" altLang="en-US" sz="2000" kern="0" spc="0" dirty="0">
                <a:solidFill>
                  <a:srgbClr val="000000"/>
                </a:solidFill>
                <a:effectLst/>
                <a:latin typeface="KoPub돋움체 Medium" panose="00000600000000000000"/>
                <a:ea typeface="KoPub돋움체 Medium" panose="00000600000000000000"/>
              </a:rPr>
              <a:t>이며 표준 편차는 </a:t>
            </a:r>
            <a:r>
              <a:rPr lang="en-US" altLang="ko-KR" sz="2000" kern="0" spc="0" dirty="0">
                <a:solidFill>
                  <a:srgbClr val="000000"/>
                </a:solidFill>
                <a:effectLst/>
                <a:latin typeface="KoPub돋움체 Medium" panose="00000600000000000000"/>
                <a:ea typeface="KoPub돋움체 Medium" panose="00000600000000000000"/>
              </a:rPr>
              <a:t>37.75</a:t>
            </a:r>
            <a:r>
              <a:rPr lang="ko-KR" altLang="en-US" sz="2000" kern="0" spc="0" dirty="0">
                <a:solidFill>
                  <a:srgbClr val="000000"/>
                </a:solidFill>
                <a:effectLst/>
                <a:latin typeface="KoPub돋움체 Medium" panose="00000600000000000000"/>
                <a:ea typeface="KoPub돋움체 Medium" panose="00000600000000000000"/>
              </a:rPr>
              <a:t>로 나타났고 최대값은 </a:t>
            </a:r>
            <a:r>
              <a:rPr lang="en-US" altLang="ko-KR" sz="2000" kern="0" spc="0" dirty="0">
                <a:solidFill>
                  <a:srgbClr val="000000"/>
                </a:solidFill>
                <a:effectLst/>
                <a:latin typeface="KoPub돋움체 Medium" panose="00000600000000000000"/>
                <a:ea typeface="KoPub돋움체 Medium" panose="00000600000000000000"/>
              </a:rPr>
              <a:t>405, </a:t>
            </a:r>
            <a:r>
              <a:rPr lang="ko-KR" altLang="en-US" sz="2000" kern="0" spc="0" dirty="0">
                <a:solidFill>
                  <a:srgbClr val="000000"/>
                </a:solidFill>
                <a:effectLst/>
                <a:latin typeface="KoPub돋움체 Medium" panose="00000600000000000000"/>
                <a:ea typeface="KoPub돋움체 Medium" panose="00000600000000000000"/>
              </a:rPr>
              <a:t>최소값은 </a:t>
            </a:r>
            <a:r>
              <a:rPr lang="en-US" altLang="ko-KR" sz="2000" kern="0" spc="0" dirty="0">
                <a:solidFill>
                  <a:srgbClr val="000000"/>
                </a:solidFill>
                <a:effectLst/>
                <a:latin typeface="KoPub돋움체 Medium" panose="00000600000000000000"/>
                <a:ea typeface="KoPub돋움체 Medium" panose="00000600000000000000"/>
              </a:rPr>
              <a:t>330</a:t>
            </a:r>
            <a:endParaRPr lang="ko-KR" altLang="en-US" sz="2000" kern="0" spc="0" dirty="0">
              <a:solidFill>
                <a:srgbClr val="000000"/>
              </a:solidFill>
              <a:effectLst/>
              <a:latin typeface="한컴바탕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6E5237-1EA2-EE75-689C-BD906F8F3391}"/>
              </a:ext>
            </a:extLst>
          </p:cNvPr>
          <p:cNvSpPr txBox="1"/>
          <p:nvPr/>
        </p:nvSpPr>
        <p:spPr>
          <a:xfrm>
            <a:off x="381000" y="8912529"/>
            <a:ext cx="7924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kern="0" spc="0" dirty="0">
                <a:solidFill>
                  <a:srgbClr val="000000"/>
                </a:solidFill>
                <a:effectLst/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&lt;</a:t>
            </a:r>
            <a:r>
              <a:rPr lang="ko-KR" altLang="en-US" sz="2000" b="1" kern="0" spc="0" dirty="0">
                <a:solidFill>
                  <a:srgbClr val="000000"/>
                </a:solidFill>
                <a:effectLst/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개선 </a:t>
            </a:r>
            <a:r>
              <a:rPr lang="en-US" altLang="ko-KR" sz="2000" b="1" kern="0" spc="0" dirty="0">
                <a:solidFill>
                  <a:srgbClr val="000000"/>
                </a:solidFill>
                <a:effectLst/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SSAM </a:t>
            </a:r>
            <a:r>
              <a:rPr lang="ko-KR" altLang="en-US" sz="2000" b="1" kern="0" spc="0" dirty="0">
                <a:solidFill>
                  <a:srgbClr val="000000"/>
                </a:solidFill>
                <a:effectLst/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결과 분석</a:t>
            </a:r>
            <a:r>
              <a:rPr lang="en-US" altLang="ko-KR" sz="2000" b="1" kern="0" spc="0" dirty="0">
                <a:solidFill>
                  <a:srgbClr val="000000"/>
                </a:solidFill>
                <a:effectLst/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&gt;</a:t>
            </a:r>
            <a:endParaRPr lang="ko-KR" altLang="en-US" sz="2000" b="1" kern="0" spc="0" dirty="0">
              <a:solidFill>
                <a:srgbClr val="000000"/>
              </a:solidFill>
              <a:effectLst/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55367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4">
            <a:extLst>
              <a:ext uri="{FF2B5EF4-FFF2-40B4-BE49-F238E27FC236}">
                <a16:creationId xmlns:a16="http://schemas.microsoft.com/office/drawing/2014/main" id="{186569F5-2C03-7778-B01C-8B9A8E9070EE}"/>
              </a:ext>
            </a:extLst>
          </p:cNvPr>
          <p:cNvSpPr txBox="1"/>
          <p:nvPr/>
        </p:nvSpPr>
        <p:spPr>
          <a:xfrm>
            <a:off x="1651499" y="996419"/>
            <a:ext cx="8254501" cy="81560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700" kern="0" spc="-100" dirty="0">
                <a:solidFill>
                  <a:srgbClr val="5A7D59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결론</a:t>
            </a:r>
            <a:endParaRPr lang="en-US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3" name="Object 5">
            <a:extLst>
              <a:ext uri="{FF2B5EF4-FFF2-40B4-BE49-F238E27FC236}">
                <a16:creationId xmlns:a16="http://schemas.microsoft.com/office/drawing/2014/main" id="{0D328E47-BF94-1AB6-E27A-A980FC2640AE}"/>
              </a:ext>
            </a:extLst>
          </p:cNvPr>
          <p:cNvSpPr txBox="1"/>
          <p:nvPr/>
        </p:nvSpPr>
        <p:spPr>
          <a:xfrm rot="16200000">
            <a:off x="-306098" y="1417274"/>
            <a:ext cx="2263261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200" dirty="0">
                <a:solidFill>
                  <a:srgbClr val="0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Traffic control</a:t>
            </a:r>
          </a:p>
          <a:p>
            <a:pPr algn="r"/>
            <a:r>
              <a:rPr lang="en-US" sz="1200" dirty="0">
                <a:solidFill>
                  <a:srgbClr val="0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Project</a:t>
            </a:r>
            <a:endParaRPr lang="en-US" sz="12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832D8ABC-527B-7731-2AC4-A322315C7B43}"/>
              </a:ext>
            </a:extLst>
          </p:cNvPr>
          <p:cNvSpPr/>
          <p:nvPr/>
        </p:nvSpPr>
        <p:spPr>
          <a:xfrm>
            <a:off x="437147" y="2400300"/>
            <a:ext cx="3323585" cy="601597"/>
          </a:xfrm>
          <a:prstGeom prst="roundRect">
            <a:avLst>
              <a:gd name="adj" fmla="val 50000"/>
            </a:avLst>
          </a:prstGeom>
          <a:solidFill>
            <a:srgbClr val="415A4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결론 및 한계점</a:t>
            </a:r>
          </a:p>
        </p:txBody>
      </p:sp>
      <p:sp>
        <p:nvSpPr>
          <p:cNvPr id="12" name="모서리가 둥근 직사각형 9">
            <a:extLst>
              <a:ext uri="{FF2B5EF4-FFF2-40B4-BE49-F238E27FC236}">
                <a16:creationId xmlns:a16="http://schemas.microsoft.com/office/drawing/2014/main" id="{76FDF192-EC2B-1ED2-C5E4-CD212801844B}"/>
              </a:ext>
            </a:extLst>
          </p:cNvPr>
          <p:cNvSpPr/>
          <p:nvPr/>
        </p:nvSpPr>
        <p:spPr>
          <a:xfrm>
            <a:off x="437146" y="3340379"/>
            <a:ext cx="17393653" cy="3195912"/>
          </a:xfrm>
          <a:prstGeom prst="roundRect">
            <a:avLst>
              <a:gd name="adj" fmla="val 3100"/>
            </a:avLst>
          </a:prstGeom>
          <a:noFill/>
          <a:ln>
            <a:solidFill>
              <a:srgbClr val="415A40"/>
            </a:solidFill>
          </a:ln>
          <a:effectLst>
            <a:outerShdw blurRad="2159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spc="-150" dirty="0">
              <a:ln>
                <a:solidFill>
                  <a:srgbClr val="415A40"/>
                </a:solidFill>
              </a:ln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75B5825-D9F5-457D-6716-40CE565A3FFB}"/>
              </a:ext>
            </a:extLst>
          </p:cNvPr>
          <p:cNvSpPr txBox="1"/>
          <p:nvPr/>
        </p:nvSpPr>
        <p:spPr>
          <a:xfrm>
            <a:off x="1056366" y="3740473"/>
            <a:ext cx="16469634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600" kern="0" spc="0" dirty="0" err="1">
                <a:solidFill>
                  <a:srgbClr val="000000"/>
                </a:solidFill>
                <a:effectLst/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가장</a:t>
            </a:r>
            <a:r>
              <a:rPr lang="en-US" altLang="ko-KR" sz="2600" kern="0" spc="0" dirty="0">
                <a:solidFill>
                  <a:srgbClr val="000000"/>
                </a:solidFill>
                <a:effectLst/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  <a:r>
              <a:rPr lang="en-US" altLang="ko-KR" sz="2600" kern="0" spc="0" dirty="0" err="1">
                <a:solidFill>
                  <a:srgbClr val="000000"/>
                </a:solidFill>
                <a:effectLst/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개선</a:t>
            </a:r>
            <a:r>
              <a:rPr lang="en-US" altLang="ko-KR" sz="2600" kern="0" spc="0" dirty="0">
                <a:solidFill>
                  <a:srgbClr val="000000"/>
                </a:solidFill>
                <a:effectLst/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  <a:r>
              <a:rPr lang="en-US" altLang="ko-KR" sz="2600" kern="0" spc="0" dirty="0" err="1">
                <a:solidFill>
                  <a:srgbClr val="000000"/>
                </a:solidFill>
                <a:effectLst/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효과가</a:t>
            </a:r>
            <a:r>
              <a:rPr lang="en-US" altLang="ko-KR" sz="2600" kern="0" spc="0" dirty="0">
                <a:solidFill>
                  <a:srgbClr val="000000"/>
                </a:solidFill>
                <a:effectLst/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  <a:r>
              <a:rPr lang="en-US" altLang="ko-KR" sz="2600" kern="0" spc="0" dirty="0" err="1">
                <a:solidFill>
                  <a:srgbClr val="000000"/>
                </a:solidFill>
                <a:effectLst/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좋은</a:t>
            </a:r>
            <a:r>
              <a:rPr lang="en-US" altLang="ko-KR" sz="2600" kern="0" spc="0" dirty="0">
                <a:solidFill>
                  <a:srgbClr val="000000"/>
                </a:solidFill>
                <a:effectLst/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  <a:r>
              <a:rPr lang="en-US" altLang="ko-KR" sz="2600" kern="0" spc="0" dirty="0" err="1">
                <a:solidFill>
                  <a:srgbClr val="000000"/>
                </a:solidFill>
                <a:effectLst/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신호</a:t>
            </a:r>
            <a:r>
              <a:rPr lang="en-US" altLang="ko-KR" sz="2600" kern="0" spc="0" dirty="0">
                <a:solidFill>
                  <a:srgbClr val="000000"/>
                </a:solidFill>
                <a:effectLst/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  <a:r>
              <a:rPr lang="en-US" altLang="ko-KR" sz="2600" kern="0" spc="0" dirty="0" err="1">
                <a:solidFill>
                  <a:srgbClr val="000000"/>
                </a:solidFill>
                <a:effectLst/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현시와</a:t>
            </a:r>
            <a:r>
              <a:rPr lang="en-US" altLang="ko-KR" sz="2600" kern="0" spc="0" dirty="0">
                <a:solidFill>
                  <a:srgbClr val="000000"/>
                </a:solidFill>
                <a:effectLst/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  <a:r>
              <a:rPr lang="en-US" altLang="ko-KR" sz="2600" kern="0" spc="0" dirty="0" err="1">
                <a:solidFill>
                  <a:srgbClr val="000000"/>
                </a:solidFill>
                <a:effectLst/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주기를</a:t>
            </a:r>
            <a:r>
              <a:rPr lang="en-US" altLang="ko-KR" sz="2600" kern="0" spc="0" dirty="0">
                <a:solidFill>
                  <a:srgbClr val="000000"/>
                </a:solidFill>
                <a:effectLst/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  <a:r>
              <a:rPr lang="en-US" altLang="ko-KR" sz="2600" kern="0" spc="0" dirty="0" err="1">
                <a:solidFill>
                  <a:srgbClr val="000000"/>
                </a:solidFill>
                <a:effectLst/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변경하는</a:t>
            </a:r>
            <a:r>
              <a:rPr lang="en-US" altLang="ko-KR" sz="2600" kern="0" spc="0" dirty="0">
                <a:solidFill>
                  <a:srgbClr val="000000"/>
                </a:solidFill>
                <a:effectLst/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  <a:r>
              <a:rPr lang="en-US" altLang="ko-KR" sz="2600" kern="0" spc="0" dirty="0" err="1">
                <a:solidFill>
                  <a:srgbClr val="000000"/>
                </a:solidFill>
                <a:effectLst/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대신</a:t>
            </a:r>
            <a:r>
              <a:rPr lang="en-US" altLang="ko-KR" sz="2600" kern="0" spc="0" dirty="0">
                <a:solidFill>
                  <a:srgbClr val="000000"/>
                </a:solidFill>
                <a:effectLst/>
                <a:latin typeface="KoPub돋움체 Bold" panose="00000800000000000000" pitchFamily="2" charset="-127"/>
                <a:ea typeface="KoPub돋움체 Bold" panose="00000800000000000000" pitchFamily="2" charset="-127"/>
              </a:rPr>
              <a:t>, </a:t>
            </a:r>
            <a:r>
              <a:rPr lang="en-US" altLang="ko-KR" sz="2600" kern="0" spc="0" dirty="0" err="1">
                <a:solidFill>
                  <a:srgbClr val="000000"/>
                </a:solidFill>
                <a:effectLst/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기하구조는</a:t>
            </a:r>
            <a:r>
              <a:rPr lang="en-US" altLang="ko-KR" sz="2600" kern="0" spc="0" dirty="0">
                <a:solidFill>
                  <a:srgbClr val="000000"/>
                </a:solidFill>
                <a:effectLst/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  <a:r>
              <a:rPr lang="en-US" altLang="ko-KR" sz="2600" kern="0" spc="0" dirty="0" err="1">
                <a:solidFill>
                  <a:srgbClr val="000000"/>
                </a:solidFill>
                <a:effectLst/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현재</a:t>
            </a:r>
            <a:r>
              <a:rPr lang="en-US" altLang="ko-KR" sz="2600" kern="0" spc="0" dirty="0">
                <a:solidFill>
                  <a:srgbClr val="000000"/>
                </a:solidFill>
                <a:effectLst/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  <a:r>
              <a:rPr lang="en-US" altLang="ko-KR" sz="2600" kern="0" spc="0" dirty="0" err="1">
                <a:solidFill>
                  <a:srgbClr val="000000"/>
                </a:solidFill>
                <a:effectLst/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상황을</a:t>
            </a:r>
            <a:r>
              <a:rPr lang="en-US" altLang="ko-KR" sz="2600" kern="0" spc="0" dirty="0">
                <a:solidFill>
                  <a:srgbClr val="000000"/>
                </a:solidFill>
                <a:effectLst/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  <a:r>
              <a:rPr lang="en-US" altLang="ko-KR" sz="2600" kern="0" spc="0" dirty="0" err="1">
                <a:solidFill>
                  <a:srgbClr val="000000"/>
                </a:solidFill>
                <a:effectLst/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유지하는</a:t>
            </a:r>
            <a:r>
              <a:rPr lang="en-US" altLang="ko-KR" sz="2600" kern="0" spc="0" dirty="0">
                <a:solidFill>
                  <a:srgbClr val="000000"/>
                </a:solidFill>
                <a:effectLst/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  <a:r>
              <a:rPr lang="en-US" altLang="ko-KR" sz="2600" kern="0" spc="0" dirty="0" err="1">
                <a:solidFill>
                  <a:srgbClr val="000000"/>
                </a:solidFill>
                <a:effectLst/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방안을</a:t>
            </a:r>
            <a:r>
              <a:rPr lang="en-US" altLang="ko-KR" sz="2600" kern="0" spc="0" dirty="0">
                <a:solidFill>
                  <a:srgbClr val="000000"/>
                </a:solidFill>
                <a:effectLst/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  <a:r>
              <a:rPr lang="en-US" altLang="ko-KR" sz="2600" kern="0" spc="0" dirty="0" err="1">
                <a:solidFill>
                  <a:srgbClr val="000000"/>
                </a:solidFill>
                <a:effectLst/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채택하였을</a:t>
            </a:r>
            <a:r>
              <a:rPr lang="en-US" altLang="ko-KR" sz="2600" kern="0" spc="0" dirty="0">
                <a:solidFill>
                  <a:srgbClr val="000000"/>
                </a:solidFill>
                <a:effectLst/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때 </a:t>
            </a:r>
            <a:r>
              <a:rPr lang="en-US" altLang="ko-KR" sz="2600" kern="0" spc="0" dirty="0" err="1">
                <a:solidFill>
                  <a:srgbClr val="000000"/>
                </a:solidFill>
                <a:effectLst/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평균</a:t>
            </a:r>
            <a:r>
              <a:rPr lang="en-US" altLang="ko-KR" sz="2600" kern="0" spc="0" dirty="0">
                <a:solidFill>
                  <a:srgbClr val="000000"/>
                </a:solidFill>
                <a:effectLst/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  <a:r>
              <a:rPr lang="en-US" altLang="ko-KR" sz="2600" kern="0" spc="0" dirty="0" err="1">
                <a:solidFill>
                  <a:srgbClr val="000000"/>
                </a:solidFill>
                <a:effectLst/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속도</a:t>
            </a:r>
            <a:r>
              <a:rPr lang="en-US" altLang="ko-KR" sz="2600" kern="0" spc="0" dirty="0">
                <a:solidFill>
                  <a:srgbClr val="000000"/>
                </a:solidFill>
                <a:effectLst/>
                <a:latin typeface="KoPub돋움체 Bold" panose="00000800000000000000" pitchFamily="2" charset="-127"/>
                <a:ea typeface="KoPub돋움체 Bold" panose="00000800000000000000" pitchFamily="2" charset="-127"/>
              </a:rPr>
              <a:t>, </a:t>
            </a:r>
            <a:r>
              <a:rPr lang="en-US" altLang="ko-KR" sz="2600" kern="0" spc="0" dirty="0" err="1">
                <a:solidFill>
                  <a:srgbClr val="000000"/>
                </a:solidFill>
                <a:effectLst/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평균</a:t>
            </a:r>
            <a:r>
              <a:rPr lang="en-US" altLang="ko-KR" sz="2600" kern="0" spc="0" dirty="0">
                <a:solidFill>
                  <a:srgbClr val="000000"/>
                </a:solidFill>
                <a:effectLst/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  <a:r>
              <a:rPr lang="en-US" altLang="ko-KR" sz="2600" kern="0" spc="0" dirty="0" err="1">
                <a:solidFill>
                  <a:srgbClr val="000000"/>
                </a:solidFill>
                <a:effectLst/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지체</a:t>
            </a:r>
            <a:r>
              <a:rPr lang="en-US" altLang="ko-KR" sz="2600" kern="0" spc="0" dirty="0">
                <a:solidFill>
                  <a:srgbClr val="000000"/>
                </a:solidFill>
                <a:effectLst/>
                <a:latin typeface="KoPub돋움체 Bold" panose="00000800000000000000" pitchFamily="2" charset="-127"/>
                <a:ea typeface="KoPub돋움체 Bold" panose="00000800000000000000" pitchFamily="2" charset="-127"/>
              </a:rPr>
              <a:t>, </a:t>
            </a:r>
            <a:r>
              <a:rPr lang="en-US" altLang="ko-KR" sz="2600" kern="0" spc="0" dirty="0" err="1">
                <a:solidFill>
                  <a:srgbClr val="000000"/>
                </a:solidFill>
                <a:effectLst/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대기행렬</a:t>
            </a:r>
            <a:r>
              <a:rPr lang="en-US" altLang="ko-KR" sz="2600" kern="0" spc="0" dirty="0">
                <a:solidFill>
                  <a:srgbClr val="000000"/>
                </a:solidFill>
                <a:effectLst/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  <a:r>
              <a:rPr lang="en-US" altLang="ko-KR" sz="2600" kern="0" spc="0" dirty="0" err="1">
                <a:solidFill>
                  <a:srgbClr val="000000"/>
                </a:solidFill>
                <a:effectLst/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길이</a:t>
            </a:r>
            <a:r>
              <a:rPr lang="en-US" altLang="ko-KR" sz="2600" kern="0" spc="0" dirty="0">
                <a:solidFill>
                  <a:srgbClr val="000000"/>
                </a:solidFill>
                <a:effectLst/>
                <a:latin typeface="KoPub돋움체 Bold" panose="00000800000000000000" pitchFamily="2" charset="-127"/>
                <a:ea typeface="KoPub돋움체 Bold" panose="00000800000000000000" pitchFamily="2" charset="-127"/>
              </a:rPr>
              <a:t>, </a:t>
            </a:r>
            <a:r>
              <a:rPr lang="en-US" altLang="ko-KR" sz="2600" kern="0" spc="0" dirty="0" err="1">
                <a:solidFill>
                  <a:srgbClr val="000000"/>
                </a:solidFill>
                <a:effectLst/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이동</a:t>
            </a:r>
            <a:r>
              <a:rPr lang="en-US" altLang="ko-KR" sz="2600" kern="0" spc="0" dirty="0">
                <a:solidFill>
                  <a:srgbClr val="000000"/>
                </a:solidFill>
                <a:effectLst/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  <a:r>
              <a:rPr lang="en-US" altLang="ko-KR" sz="2600" kern="0" spc="0" dirty="0" err="1">
                <a:solidFill>
                  <a:srgbClr val="000000"/>
                </a:solidFill>
                <a:effectLst/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시간</a:t>
            </a:r>
            <a:r>
              <a:rPr lang="en-US" altLang="ko-KR" sz="2600" kern="0" spc="0" dirty="0">
                <a:solidFill>
                  <a:srgbClr val="000000"/>
                </a:solidFill>
                <a:effectLst/>
                <a:latin typeface="KoPub돋움체 Bold" panose="00000800000000000000" pitchFamily="2" charset="-127"/>
                <a:ea typeface="KoPub돋움체 Bold" panose="00000800000000000000" pitchFamily="2" charset="-127"/>
              </a:rPr>
              <a:t>, </a:t>
            </a:r>
            <a:r>
              <a:rPr lang="en-US" altLang="ko-KR" sz="2600" kern="0" spc="0" dirty="0" err="1">
                <a:solidFill>
                  <a:srgbClr val="000000"/>
                </a:solidFill>
                <a:effectLst/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평균</a:t>
            </a:r>
            <a:r>
              <a:rPr lang="en-US" altLang="ko-KR" sz="2600" kern="0" spc="0" dirty="0">
                <a:solidFill>
                  <a:srgbClr val="000000"/>
                </a:solidFill>
                <a:effectLst/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  <a:r>
              <a:rPr lang="en-US" altLang="ko-KR" sz="2600" kern="0" spc="0" dirty="0" err="1">
                <a:solidFill>
                  <a:srgbClr val="000000"/>
                </a:solidFill>
                <a:effectLst/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정지</a:t>
            </a:r>
            <a:r>
              <a:rPr lang="en-US" altLang="ko-KR" sz="2600" kern="0" spc="0" dirty="0">
                <a:solidFill>
                  <a:srgbClr val="000000"/>
                </a:solidFill>
                <a:effectLst/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  <a:r>
              <a:rPr lang="en-US" altLang="ko-KR" sz="2600" kern="0" spc="0" dirty="0" err="1">
                <a:solidFill>
                  <a:srgbClr val="000000"/>
                </a:solidFill>
                <a:effectLst/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횟수과</a:t>
            </a:r>
            <a:r>
              <a:rPr lang="en-US" altLang="ko-KR" sz="2600" kern="0" spc="0" dirty="0">
                <a:solidFill>
                  <a:srgbClr val="000000"/>
                </a:solidFill>
                <a:effectLst/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  <a:r>
              <a:rPr lang="en-US" altLang="ko-KR" sz="2600" kern="0" spc="0" dirty="0" err="1">
                <a:solidFill>
                  <a:srgbClr val="000000"/>
                </a:solidFill>
                <a:effectLst/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같은</a:t>
            </a:r>
            <a:r>
              <a:rPr lang="en-US" altLang="ko-KR" sz="2600" kern="0" spc="0" dirty="0">
                <a:solidFill>
                  <a:srgbClr val="000000"/>
                </a:solidFill>
                <a:effectLst/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  <a:r>
              <a:rPr lang="en-US" altLang="ko-KR" sz="2600" kern="0" spc="0" dirty="0" err="1">
                <a:solidFill>
                  <a:srgbClr val="000000"/>
                </a:solidFill>
                <a:effectLst/>
                <a:latin typeface="KoPub돋움체 Bold" panose="00000800000000000000" pitchFamily="2" charset="-127"/>
                <a:ea typeface="KoPub돋움체 Bold" panose="00000800000000000000" pitchFamily="2" charset="-127"/>
              </a:rPr>
              <a:t>MOE가</a:t>
            </a:r>
            <a:r>
              <a:rPr lang="en-US" altLang="ko-KR" sz="2600" kern="0" spc="0" dirty="0">
                <a:solidFill>
                  <a:srgbClr val="000000"/>
                </a:solidFill>
                <a:effectLst/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  <a:r>
              <a:rPr lang="en-US" altLang="ko-KR" sz="2600" kern="0" spc="0" dirty="0" err="1">
                <a:solidFill>
                  <a:srgbClr val="000000"/>
                </a:solidFill>
                <a:effectLst/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충분히</a:t>
            </a:r>
            <a:r>
              <a:rPr lang="en-US" altLang="ko-KR" sz="2600" kern="0" spc="0" dirty="0">
                <a:solidFill>
                  <a:srgbClr val="000000"/>
                </a:solidFill>
                <a:effectLst/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  <a:r>
              <a:rPr lang="en-US" altLang="ko-KR" sz="2600" kern="0" spc="0" dirty="0" err="1">
                <a:solidFill>
                  <a:srgbClr val="000000"/>
                </a:solidFill>
                <a:effectLst/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개선되는</a:t>
            </a:r>
            <a:r>
              <a:rPr lang="en-US" altLang="ko-KR" sz="2600" kern="0" spc="0" dirty="0">
                <a:solidFill>
                  <a:srgbClr val="000000"/>
                </a:solidFill>
                <a:effectLst/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  <a:r>
              <a:rPr lang="en-US" altLang="ko-KR" sz="2600" kern="0" spc="0" dirty="0" err="1">
                <a:solidFill>
                  <a:srgbClr val="000000"/>
                </a:solidFill>
                <a:effectLst/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것을</a:t>
            </a:r>
            <a:r>
              <a:rPr lang="en-US" altLang="ko-KR" sz="2600" kern="0" spc="0" dirty="0">
                <a:solidFill>
                  <a:srgbClr val="000000"/>
                </a:solidFill>
                <a:effectLst/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  <a:r>
              <a:rPr lang="en-US" altLang="ko-KR" sz="2600" kern="0" spc="0" dirty="0" err="1">
                <a:solidFill>
                  <a:srgbClr val="000000"/>
                </a:solidFill>
                <a:effectLst/>
                <a:latin typeface="KoPub돋움체 Bold" panose="00000800000000000000" pitchFamily="2" charset="-127"/>
                <a:ea typeface="KoPub돋움체 Bold" panose="00000800000000000000" pitchFamily="2" charset="-127"/>
              </a:rPr>
              <a:t>VISSIM과</a:t>
            </a:r>
            <a:r>
              <a:rPr lang="en-US" altLang="ko-KR" sz="2600" kern="0" spc="0" dirty="0">
                <a:solidFill>
                  <a:srgbClr val="000000"/>
                </a:solidFill>
                <a:effectLst/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SSAM, </a:t>
            </a:r>
            <a:r>
              <a:rPr lang="en-US" altLang="ko-KR" sz="2600" kern="0" spc="0" dirty="0" err="1">
                <a:solidFill>
                  <a:srgbClr val="000000"/>
                </a:solidFill>
                <a:effectLst/>
                <a:latin typeface="KoPub돋움체 Bold" panose="00000800000000000000" pitchFamily="2" charset="-127"/>
                <a:ea typeface="KoPub돋움체 Bold" panose="00000800000000000000" pitchFamily="2" charset="-127"/>
              </a:rPr>
              <a:t>Syunchro를</a:t>
            </a:r>
            <a:r>
              <a:rPr lang="en-US" altLang="ko-KR" sz="2600" kern="0" spc="0" dirty="0">
                <a:solidFill>
                  <a:srgbClr val="000000"/>
                </a:solidFill>
                <a:effectLst/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  <a:r>
              <a:rPr lang="en-US" altLang="ko-KR" sz="2600" kern="0" spc="0" dirty="0" err="1">
                <a:solidFill>
                  <a:srgbClr val="000000"/>
                </a:solidFill>
                <a:effectLst/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통해</a:t>
            </a:r>
            <a:r>
              <a:rPr lang="en-US" altLang="ko-KR" sz="2600" kern="0" spc="0" dirty="0">
                <a:solidFill>
                  <a:srgbClr val="000000"/>
                </a:solidFill>
                <a:effectLst/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  <a:r>
              <a:rPr lang="en-US" altLang="ko-KR" sz="2600" kern="0" spc="0" dirty="0" err="1">
                <a:solidFill>
                  <a:srgbClr val="000000"/>
                </a:solidFill>
                <a:effectLst/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확인</a:t>
            </a:r>
            <a:r>
              <a:rPr lang="ko-KR" altLang="en-US" sz="2600" kern="0" spc="0" dirty="0">
                <a:solidFill>
                  <a:srgbClr val="000000"/>
                </a:solidFill>
                <a:effectLst/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함</a:t>
            </a:r>
            <a:endParaRPr lang="en-US" altLang="ko-KR" sz="2600" kern="0" spc="0" dirty="0">
              <a:solidFill>
                <a:srgbClr val="000000"/>
              </a:solidFill>
              <a:effectLst/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600" kern="0" spc="0" dirty="0">
                <a:solidFill>
                  <a:srgbClr val="000000"/>
                </a:solidFill>
                <a:effectLst/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신호 체계와 기하구조를 모두 개선하는 방안이 아닌 신호 체계만 개선하였을 때의 방안이 더 효과적이라는 사실이 비현실적임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600" kern="0" spc="0" dirty="0">
                <a:solidFill>
                  <a:srgbClr val="000000"/>
                </a:solidFill>
                <a:effectLst/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VISSIM</a:t>
            </a:r>
            <a:r>
              <a:rPr lang="ko-KR" altLang="en-US" sz="2600" kern="0" spc="0" dirty="0">
                <a:solidFill>
                  <a:srgbClr val="000000"/>
                </a:solidFill>
                <a:effectLst/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으로 현실의 도로 상황을 완벽하게 반영하고 구현하는 것이 아직 어려움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26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600" kern="0" spc="0" dirty="0">
              <a:solidFill>
                <a:srgbClr val="000000"/>
              </a:solidFill>
              <a:effectLst/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739741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015607" y="4291472"/>
            <a:ext cx="8254501" cy="15696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9600" kern="0" spc="-100" dirty="0">
                <a:solidFill>
                  <a:srgbClr val="2A5234"/>
                </a:solidFill>
                <a:latin typeface="Gmarket Sans Bold" pitchFamily="34" charset="0"/>
              </a:rPr>
              <a:t>감사합니다</a:t>
            </a: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001">
            <a:extLst>
              <a:ext uri="{FF2B5EF4-FFF2-40B4-BE49-F238E27FC236}">
                <a16:creationId xmlns:a16="http://schemas.microsoft.com/office/drawing/2014/main" id="{64D62159-A1BE-996A-7C50-5F94C9822B4A}"/>
              </a:ext>
            </a:extLst>
          </p:cNvPr>
          <p:cNvGrpSpPr/>
          <p:nvPr/>
        </p:nvGrpSpPr>
        <p:grpSpPr>
          <a:xfrm>
            <a:off x="10710280" y="8439617"/>
            <a:ext cx="675813" cy="671465"/>
            <a:chOff x="10710280" y="8439617"/>
            <a:chExt cx="675813" cy="671465"/>
          </a:xfrm>
        </p:grpSpPr>
        <p:pic>
          <p:nvPicPr>
            <p:cNvPr id="4" name="Object 2">
              <a:extLst>
                <a:ext uri="{FF2B5EF4-FFF2-40B4-BE49-F238E27FC236}">
                  <a16:creationId xmlns:a16="http://schemas.microsoft.com/office/drawing/2014/main" id="{B98F3C07-8A4B-0DF1-70E3-EA63B197468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710280" y="8439617"/>
              <a:ext cx="675813" cy="671465"/>
            </a:xfrm>
            <a:prstGeom prst="rect">
              <a:avLst/>
            </a:prstGeom>
          </p:spPr>
        </p:pic>
      </p:grpSp>
      <p:grpSp>
        <p:nvGrpSpPr>
          <p:cNvPr id="5" name="그룹 1002">
            <a:extLst>
              <a:ext uri="{FF2B5EF4-FFF2-40B4-BE49-F238E27FC236}">
                <a16:creationId xmlns:a16="http://schemas.microsoft.com/office/drawing/2014/main" id="{5999ACC2-FE6D-F15C-1D53-718610C6DA4C}"/>
              </a:ext>
            </a:extLst>
          </p:cNvPr>
          <p:cNvGrpSpPr/>
          <p:nvPr/>
        </p:nvGrpSpPr>
        <p:grpSpPr>
          <a:xfrm>
            <a:off x="10710280" y="7315444"/>
            <a:ext cx="675813" cy="671465"/>
            <a:chOff x="10710280" y="7315444"/>
            <a:chExt cx="675813" cy="671465"/>
          </a:xfrm>
        </p:grpSpPr>
        <p:pic>
          <p:nvPicPr>
            <p:cNvPr id="6" name="Object 5">
              <a:extLst>
                <a:ext uri="{FF2B5EF4-FFF2-40B4-BE49-F238E27FC236}">
                  <a16:creationId xmlns:a16="http://schemas.microsoft.com/office/drawing/2014/main" id="{725ABC96-86F0-99AA-5BD0-BB52D855744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710280" y="7315444"/>
              <a:ext cx="675813" cy="671465"/>
            </a:xfrm>
            <a:prstGeom prst="rect">
              <a:avLst/>
            </a:prstGeom>
          </p:spPr>
        </p:pic>
      </p:grpSp>
      <p:grpSp>
        <p:nvGrpSpPr>
          <p:cNvPr id="7" name="그룹 1003">
            <a:extLst>
              <a:ext uri="{FF2B5EF4-FFF2-40B4-BE49-F238E27FC236}">
                <a16:creationId xmlns:a16="http://schemas.microsoft.com/office/drawing/2014/main" id="{8CF359B7-AA06-D4E1-D490-D433D07F376C}"/>
              </a:ext>
            </a:extLst>
          </p:cNvPr>
          <p:cNvGrpSpPr/>
          <p:nvPr/>
        </p:nvGrpSpPr>
        <p:grpSpPr>
          <a:xfrm>
            <a:off x="10719804" y="6241878"/>
            <a:ext cx="675813" cy="671465"/>
            <a:chOff x="10719804" y="6241878"/>
            <a:chExt cx="675813" cy="671465"/>
          </a:xfrm>
        </p:grpSpPr>
        <p:pic>
          <p:nvPicPr>
            <p:cNvPr id="8" name="Object 8">
              <a:extLst>
                <a:ext uri="{FF2B5EF4-FFF2-40B4-BE49-F238E27FC236}">
                  <a16:creationId xmlns:a16="http://schemas.microsoft.com/office/drawing/2014/main" id="{4150DC92-488D-468E-AE59-221B84EF1E9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719804" y="6241878"/>
              <a:ext cx="675813" cy="671465"/>
            </a:xfrm>
            <a:prstGeom prst="rect">
              <a:avLst/>
            </a:prstGeom>
          </p:spPr>
        </p:pic>
      </p:grpSp>
      <p:grpSp>
        <p:nvGrpSpPr>
          <p:cNvPr id="9" name="그룹 1004">
            <a:extLst>
              <a:ext uri="{FF2B5EF4-FFF2-40B4-BE49-F238E27FC236}">
                <a16:creationId xmlns:a16="http://schemas.microsoft.com/office/drawing/2014/main" id="{79A09C2B-1E5A-1CBD-31C5-B4F5F50FACFB}"/>
              </a:ext>
            </a:extLst>
          </p:cNvPr>
          <p:cNvGrpSpPr/>
          <p:nvPr/>
        </p:nvGrpSpPr>
        <p:grpSpPr>
          <a:xfrm>
            <a:off x="10729327" y="5171429"/>
            <a:ext cx="675813" cy="671465"/>
            <a:chOff x="10729327" y="5171429"/>
            <a:chExt cx="675813" cy="671465"/>
          </a:xfrm>
        </p:grpSpPr>
        <p:pic>
          <p:nvPicPr>
            <p:cNvPr id="10" name="Object 11">
              <a:extLst>
                <a:ext uri="{FF2B5EF4-FFF2-40B4-BE49-F238E27FC236}">
                  <a16:creationId xmlns:a16="http://schemas.microsoft.com/office/drawing/2014/main" id="{583FF31C-13D7-70BD-8698-4490E618CA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729327" y="5171429"/>
              <a:ext cx="675813" cy="671465"/>
            </a:xfrm>
            <a:prstGeom prst="rect">
              <a:avLst/>
            </a:prstGeom>
          </p:spPr>
        </p:pic>
      </p:grpSp>
      <p:grpSp>
        <p:nvGrpSpPr>
          <p:cNvPr id="11" name="그룹 1005">
            <a:extLst>
              <a:ext uri="{FF2B5EF4-FFF2-40B4-BE49-F238E27FC236}">
                <a16:creationId xmlns:a16="http://schemas.microsoft.com/office/drawing/2014/main" id="{985B7C52-0CFF-FF4A-63AE-073E7955EDD3}"/>
              </a:ext>
            </a:extLst>
          </p:cNvPr>
          <p:cNvGrpSpPr/>
          <p:nvPr/>
        </p:nvGrpSpPr>
        <p:grpSpPr>
          <a:xfrm>
            <a:off x="10729327" y="4080916"/>
            <a:ext cx="675813" cy="671465"/>
            <a:chOff x="10729327" y="4080916"/>
            <a:chExt cx="675813" cy="671465"/>
          </a:xfrm>
        </p:grpSpPr>
        <p:pic>
          <p:nvPicPr>
            <p:cNvPr id="65" name="Object 14">
              <a:extLst>
                <a:ext uri="{FF2B5EF4-FFF2-40B4-BE49-F238E27FC236}">
                  <a16:creationId xmlns:a16="http://schemas.microsoft.com/office/drawing/2014/main" id="{882249ED-FE14-26C7-4F94-22D85C9D375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729327" y="4080916"/>
              <a:ext cx="675813" cy="671465"/>
            </a:xfrm>
            <a:prstGeom prst="rect">
              <a:avLst/>
            </a:prstGeom>
          </p:spPr>
        </p:pic>
      </p:grpSp>
      <p:grpSp>
        <p:nvGrpSpPr>
          <p:cNvPr id="66" name="그룹 1006">
            <a:extLst>
              <a:ext uri="{FF2B5EF4-FFF2-40B4-BE49-F238E27FC236}">
                <a16:creationId xmlns:a16="http://schemas.microsoft.com/office/drawing/2014/main" id="{CCB1F864-DFAF-2100-A8F2-BDA2AAA20E06}"/>
              </a:ext>
            </a:extLst>
          </p:cNvPr>
          <p:cNvGrpSpPr/>
          <p:nvPr/>
        </p:nvGrpSpPr>
        <p:grpSpPr>
          <a:xfrm>
            <a:off x="10710280" y="3047919"/>
            <a:ext cx="675813" cy="671465"/>
            <a:chOff x="10710280" y="3047919"/>
            <a:chExt cx="675813" cy="671465"/>
          </a:xfrm>
        </p:grpSpPr>
        <p:pic>
          <p:nvPicPr>
            <p:cNvPr id="67" name="Object 17">
              <a:extLst>
                <a:ext uri="{FF2B5EF4-FFF2-40B4-BE49-F238E27FC236}">
                  <a16:creationId xmlns:a16="http://schemas.microsoft.com/office/drawing/2014/main" id="{F910765F-7C96-0414-7F52-349E924D7A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710280" y="3047919"/>
              <a:ext cx="675813" cy="671465"/>
            </a:xfrm>
            <a:prstGeom prst="rect">
              <a:avLst/>
            </a:prstGeom>
          </p:spPr>
        </p:pic>
      </p:grpSp>
      <p:pic>
        <p:nvPicPr>
          <p:cNvPr id="68" name="Object 19">
            <a:extLst>
              <a:ext uri="{FF2B5EF4-FFF2-40B4-BE49-F238E27FC236}">
                <a16:creationId xmlns:a16="http://schemas.microsoft.com/office/drawing/2014/main" id="{46A4EBC3-FD07-047C-85B7-7B82D4E436C4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942081" y="6338443"/>
            <a:ext cx="1726791" cy="666238"/>
          </a:xfrm>
          <a:prstGeom prst="rect">
            <a:avLst/>
          </a:prstGeom>
        </p:spPr>
      </p:pic>
      <p:pic>
        <p:nvPicPr>
          <p:cNvPr id="69" name="Object 20">
            <a:extLst>
              <a:ext uri="{FF2B5EF4-FFF2-40B4-BE49-F238E27FC236}">
                <a16:creationId xmlns:a16="http://schemas.microsoft.com/office/drawing/2014/main" id="{087B448D-EAD1-B3B1-C624-CABD1307BB2F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827964" y="6343273"/>
            <a:ext cx="564648" cy="530886"/>
          </a:xfrm>
          <a:prstGeom prst="rect">
            <a:avLst/>
          </a:prstGeom>
        </p:spPr>
      </p:pic>
      <p:pic>
        <p:nvPicPr>
          <p:cNvPr id="70" name="Object 21">
            <a:extLst>
              <a:ext uri="{FF2B5EF4-FFF2-40B4-BE49-F238E27FC236}">
                <a16:creationId xmlns:a16="http://schemas.microsoft.com/office/drawing/2014/main" id="{994BCD10-D31A-76F2-84F6-F00BF3DCB2CB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942081" y="7417909"/>
            <a:ext cx="2106867" cy="666238"/>
          </a:xfrm>
          <a:prstGeom prst="rect">
            <a:avLst/>
          </a:prstGeom>
        </p:spPr>
      </p:pic>
      <p:pic>
        <p:nvPicPr>
          <p:cNvPr id="71" name="Object 22">
            <a:extLst>
              <a:ext uri="{FF2B5EF4-FFF2-40B4-BE49-F238E27FC236}">
                <a16:creationId xmlns:a16="http://schemas.microsoft.com/office/drawing/2014/main" id="{76D44F98-39F7-A801-4BEF-A38ACAD7CFAB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827964" y="7418989"/>
            <a:ext cx="564648" cy="530896"/>
          </a:xfrm>
          <a:prstGeom prst="rect">
            <a:avLst/>
          </a:prstGeom>
        </p:spPr>
      </p:pic>
      <p:pic>
        <p:nvPicPr>
          <p:cNvPr id="72" name="Object 23">
            <a:extLst>
              <a:ext uri="{FF2B5EF4-FFF2-40B4-BE49-F238E27FC236}">
                <a16:creationId xmlns:a16="http://schemas.microsoft.com/office/drawing/2014/main" id="{30E9DA88-73BE-15E2-CA02-FE20D3FBB65C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942176" y="5223490"/>
            <a:ext cx="2680277" cy="758991"/>
          </a:xfrm>
          <a:prstGeom prst="rect">
            <a:avLst/>
          </a:prstGeom>
        </p:spPr>
      </p:pic>
      <p:pic>
        <p:nvPicPr>
          <p:cNvPr id="73" name="Object 24">
            <a:extLst>
              <a:ext uri="{FF2B5EF4-FFF2-40B4-BE49-F238E27FC236}">
                <a16:creationId xmlns:a16="http://schemas.microsoft.com/office/drawing/2014/main" id="{6534B868-2A7A-D3FD-0BE0-1E4810DB4B9C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842485" y="5272919"/>
            <a:ext cx="574172" cy="530886"/>
          </a:xfrm>
          <a:prstGeom prst="rect">
            <a:avLst/>
          </a:prstGeom>
        </p:spPr>
      </p:pic>
      <p:pic>
        <p:nvPicPr>
          <p:cNvPr id="74" name="Object 25">
            <a:extLst>
              <a:ext uri="{FF2B5EF4-FFF2-40B4-BE49-F238E27FC236}">
                <a16:creationId xmlns:a16="http://schemas.microsoft.com/office/drawing/2014/main" id="{068D01A1-9557-72E2-092B-A8908F7B2D11}"/>
              </a:ext>
            </a:extLst>
          </p:cNvPr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942192" y="4163296"/>
            <a:ext cx="2030852" cy="568805"/>
          </a:xfrm>
          <a:prstGeom prst="rect">
            <a:avLst/>
          </a:prstGeom>
        </p:spPr>
      </p:pic>
      <p:pic>
        <p:nvPicPr>
          <p:cNvPr id="75" name="Object 26">
            <a:extLst>
              <a:ext uri="{FF2B5EF4-FFF2-40B4-BE49-F238E27FC236}">
                <a16:creationId xmlns:a16="http://schemas.microsoft.com/office/drawing/2014/main" id="{768A262B-3807-6A73-CB59-D6F8F3DDAEED}"/>
              </a:ext>
            </a:extLst>
          </p:cNvPr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842485" y="4148746"/>
            <a:ext cx="564648" cy="530886"/>
          </a:xfrm>
          <a:prstGeom prst="rect">
            <a:avLst/>
          </a:prstGeom>
        </p:spPr>
      </p:pic>
      <p:pic>
        <p:nvPicPr>
          <p:cNvPr id="76" name="Object 27">
            <a:extLst>
              <a:ext uri="{FF2B5EF4-FFF2-40B4-BE49-F238E27FC236}">
                <a16:creationId xmlns:a16="http://schemas.microsoft.com/office/drawing/2014/main" id="{11E8B4FC-2773-C2E0-9482-6BA56E2E1EBB}"/>
              </a:ext>
            </a:extLst>
          </p:cNvPr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940525" y="3083449"/>
            <a:ext cx="2680995" cy="758938"/>
          </a:xfrm>
          <a:prstGeom prst="rect">
            <a:avLst/>
          </a:prstGeom>
        </p:spPr>
      </p:pic>
      <p:pic>
        <p:nvPicPr>
          <p:cNvPr id="77" name="Object 28">
            <a:extLst>
              <a:ext uri="{FF2B5EF4-FFF2-40B4-BE49-F238E27FC236}">
                <a16:creationId xmlns:a16="http://schemas.microsoft.com/office/drawing/2014/main" id="{2F489419-088F-B0DD-F72B-2CBA99B7683A}"/>
              </a:ext>
            </a:extLst>
          </p:cNvPr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813575" y="3127953"/>
            <a:ext cx="564648" cy="530886"/>
          </a:xfrm>
          <a:prstGeom prst="rect">
            <a:avLst/>
          </a:prstGeom>
        </p:spPr>
      </p:pic>
      <p:grpSp>
        <p:nvGrpSpPr>
          <p:cNvPr id="78" name="그룹 1007">
            <a:extLst>
              <a:ext uri="{FF2B5EF4-FFF2-40B4-BE49-F238E27FC236}">
                <a16:creationId xmlns:a16="http://schemas.microsoft.com/office/drawing/2014/main" id="{7A47544B-5576-906F-7C3E-409B1033BA7E}"/>
              </a:ext>
            </a:extLst>
          </p:cNvPr>
          <p:cNvGrpSpPr/>
          <p:nvPr/>
        </p:nvGrpSpPr>
        <p:grpSpPr>
          <a:xfrm>
            <a:off x="0" y="919140"/>
            <a:ext cx="18332489" cy="14286"/>
            <a:chOff x="0" y="919140"/>
            <a:chExt cx="18332489" cy="14286"/>
          </a:xfrm>
        </p:grpSpPr>
        <p:pic>
          <p:nvPicPr>
            <p:cNvPr id="79" name="Object 30">
              <a:extLst>
                <a:ext uri="{FF2B5EF4-FFF2-40B4-BE49-F238E27FC236}">
                  <a16:creationId xmlns:a16="http://schemas.microsoft.com/office/drawing/2014/main" id="{8F787362-4D2E-2C9B-6F6B-B68F3F5A212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0" y="919140"/>
              <a:ext cx="18332489" cy="14286"/>
            </a:xfrm>
            <a:prstGeom prst="rect">
              <a:avLst/>
            </a:prstGeom>
          </p:spPr>
        </p:pic>
      </p:grpSp>
      <p:grpSp>
        <p:nvGrpSpPr>
          <p:cNvPr id="80" name="그룹 1008">
            <a:extLst>
              <a:ext uri="{FF2B5EF4-FFF2-40B4-BE49-F238E27FC236}">
                <a16:creationId xmlns:a16="http://schemas.microsoft.com/office/drawing/2014/main" id="{93B52D21-E4C4-DF8B-DADF-F98914167FEE}"/>
              </a:ext>
            </a:extLst>
          </p:cNvPr>
          <p:cNvGrpSpPr/>
          <p:nvPr/>
        </p:nvGrpSpPr>
        <p:grpSpPr>
          <a:xfrm>
            <a:off x="4547108" y="455869"/>
            <a:ext cx="926024" cy="14286"/>
            <a:chOff x="4547108" y="455869"/>
            <a:chExt cx="926024" cy="14286"/>
          </a:xfrm>
        </p:grpSpPr>
        <p:pic>
          <p:nvPicPr>
            <p:cNvPr id="81" name="Object 33">
              <a:extLst>
                <a:ext uri="{FF2B5EF4-FFF2-40B4-BE49-F238E27FC236}">
                  <a16:creationId xmlns:a16="http://schemas.microsoft.com/office/drawing/2014/main" id="{78C1C0D4-C04C-FC07-3B30-80E08B72F1C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5400000">
              <a:off x="4547108" y="455869"/>
              <a:ext cx="926024" cy="14286"/>
            </a:xfrm>
            <a:prstGeom prst="rect">
              <a:avLst/>
            </a:prstGeom>
          </p:spPr>
        </p:pic>
      </p:grpSp>
      <p:grpSp>
        <p:nvGrpSpPr>
          <p:cNvPr id="82" name="그룹 1009">
            <a:extLst>
              <a:ext uri="{FF2B5EF4-FFF2-40B4-BE49-F238E27FC236}">
                <a16:creationId xmlns:a16="http://schemas.microsoft.com/office/drawing/2014/main" id="{1BB95E4C-3F02-3CA8-5F2A-20168B39F8F4}"/>
              </a:ext>
            </a:extLst>
          </p:cNvPr>
          <p:cNvGrpSpPr/>
          <p:nvPr/>
        </p:nvGrpSpPr>
        <p:grpSpPr>
          <a:xfrm>
            <a:off x="12859358" y="455869"/>
            <a:ext cx="926024" cy="14286"/>
            <a:chOff x="12859358" y="455869"/>
            <a:chExt cx="926024" cy="14286"/>
          </a:xfrm>
        </p:grpSpPr>
        <p:pic>
          <p:nvPicPr>
            <p:cNvPr id="83" name="Object 36">
              <a:extLst>
                <a:ext uri="{FF2B5EF4-FFF2-40B4-BE49-F238E27FC236}">
                  <a16:creationId xmlns:a16="http://schemas.microsoft.com/office/drawing/2014/main" id="{9681DB49-DB7B-38DE-823A-DB177F7ACA6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5400000">
              <a:off x="12859358" y="455869"/>
              <a:ext cx="926024" cy="14286"/>
            </a:xfrm>
            <a:prstGeom prst="rect">
              <a:avLst/>
            </a:prstGeom>
          </p:spPr>
        </p:pic>
      </p:grpSp>
      <p:pic>
        <p:nvPicPr>
          <p:cNvPr id="84" name="Object 38">
            <a:extLst>
              <a:ext uri="{FF2B5EF4-FFF2-40B4-BE49-F238E27FC236}">
                <a16:creationId xmlns:a16="http://schemas.microsoft.com/office/drawing/2014/main" id="{50C61509-7CD7-72B7-79ED-D4E657E1AD68}"/>
              </a:ext>
            </a:extLst>
          </p:cNvPr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3290572" y="276578"/>
            <a:ext cx="2701854" cy="439149"/>
          </a:xfrm>
          <a:prstGeom prst="rect">
            <a:avLst/>
          </a:prstGeom>
        </p:spPr>
      </p:pic>
      <p:grpSp>
        <p:nvGrpSpPr>
          <p:cNvPr id="85" name="그룹 1010">
            <a:extLst>
              <a:ext uri="{FF2B5EF4-FFF2-40B4-BE49-F238E27FC236}">
                <a16:creationId xmlns:a16="http://schemas.microsoft.com/office/drawing/2014/main" id="{7FFEBC43-1086-CDB6-8C7A-0F81D08CB81B}"/>
              </a:ext>
            </a:extLst>
          </p:cNvPr>
          <p:cNvGrpSpPr/>
          <p:nvPr/>
        </p:nvGrpSpPr>
        <p:grpSpPr>
          <a:xfrm>
            <a:off x="4372390" y="5689607"/>
            <a:ext cx="9555219" cy="14286"/>
            <a:chOff x="4372390" y="5689607"/>
            <a:chExt cx="9555219" cy="14286"/>
          </a:xfrm>
        </p:grpSpPr>
        <p:pic>
          <p:nvPicPr>
            <p:cNvPr id="86" name="Object 40">
              <a:extLst>
                <a:ext uri="{FF2B5EF4-FFF2-40B4-BE49-F238E27FC236}">
                  <a16:creationId xmlns:a16="http://schemas.microsoft.com/office/drawing/2014/main" id="{6950C4F6-C0EC-DB8E-09B5-8BEF59F156F1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5400000">
              <a:off x="4372390" y="5689607"/>
              <a:ext cx="9555219" cy="14286"/>
            </a:xfrm>
            <a:prstGeom prst="rect">
              <a:avLst/>
            </a:prstGeom>
          </p:spPr>
        </p:pic>
      </p:grpSp>
      <p:pic>
        <p:nvPicPr>
          <p:cNvPr id="87" name="Object 42">
            <a:extLst>
              <a:ext uri="{FF2B5EF4-FFF2-40B4-BE49-F238E27FC236}">
                <a16:creationId xmlns:a16="http://schemas.microsoft.com/office/drawing/2014/main" id="{3313A9C8-DD13-B5C8-ECCA-50AF328D3290}"/>
              </a:ext>
            </a:extLst>
          </p:cNvPr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659797" y="1730092"/>
            <a:ext cx="6043823" cy="1373100"/>
          </a:xfrm>
          <a:prstGeom prst="rect">
            <a:avLst/>
          </a:prstGeom>
        </p:spPr>
      </p:pic>
      <p:pic>
        <p:nvPicPr>
          <p:cNvPr id="88" name="Object 43">
            <a:extLst>
              <a:ext uri="{FF2B5EF4-FFF2-40B4-BE49-F238E27FC236}">
                <a16:creationId xmlns:a16="http://schemas.microsoft.com/office/drawing/2014/main" id="{2FFCAB78-1B03-68E3-0FDB-6BE70E1691DB}"/>
              </a:ext>
            </a:extLst>
          </p:cNvPr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1942192" y="2009258"/>
            <a:ext cx="3058957" cy="666147"/>
          </a:xfrm>
          <a:prstGeom prst="rect">
            <a:avLst/>
          </a:prstGeom>
        </p:spPr>
      </p:pic>
      <p:grpSp>
        <p:nvGrpSpPr>
          <p:cNvPr id="89" name="그룹 1011">
            <a:extLst>
              <a:ext uri="{FF2B5EF4-FFF2-40B4-BE49-F238E27FC236}">
                <a16:creationId xmlns:a16="http://schemas.microsoft.com/office/drawing/2014/main" id="{918C75D3-7121-0094-E026-C26718732ACC}"/>
              </a:ext>
            </a:extLst>
          </p:cNvPr>
          <p:cNvGrpSpPr/>
          <p:nvPr/>
        </p:nvGrpSpPr>
        <p:grpSpPr>
          <a:xfrm>
            <a:off x="10716799" y="1904343"/>
            <a:ext cx="675813" cy="671465"/>
            <a:chOff x="10716799" y="1904343"/>
            <a:chExt cx="675813" cy="671465"/>
          </a:xfrm>
        </p:grpSpPr>
        <p:pic>
          <p:nvPicPr>
            <p:cNvPr id="90" name="Object 45">
              <a:extLst>
                <a:ext uri="{FF2B5EF4-FFF2-40B4-BE49-F238E27FC236}">
                  <a16:creationId xmlns:a16="http://schemas.microsoft.com/office/drawing/2014/main" id="{9B00524A-DB49-4292-FC96-26D8F11E56B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716799" y="1904343"/>
              <a:ext cx="675813" cy="671465"/>
            </a:xfrm>
            <a:prstGeom prst="rect">
              <a:avLst/>
            </a:prstGeom>
          </p:spPr>
        </p:pic>
      </p:grpSp>
      <p:pic>
        <p:nvPicPr>
          <p:cNvPr id="91" name="Object 47">
            <a:extLst>
              <a:ext uri="{FF2B5EF4-FFF2-40B4-BE49-F238E27FC236}">
                <a16:creationId xmlns:a16="http://schemas.microsoft.com/office/drawing/2014/main" id="{F9C35FE5-066E-363E-7DD9-6EAFB7E60FDB}"/>
              </a:ext>
            </a:extLst>
          </p:cNvPr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0844305" y="1965733"/>
            <a:ext cx="517029" cy="530886"/>
          </a:xfrm>
          <a:prstGeom prst="rect">
            <a:avLst/>
          </a:prstGeom>
        </p:spPr>
      </p:pic>
      <p:grpSp>
        <p:nvGrpSpPr>
          <p:cNvPr id="92" name="그룹 1012">
            <a:extLst>
              <a:ext uri="{FF2B5EF4-FFF2-40B4-BE49-F238E27FC236}">
                <a16:creationId xmlns:a16="http://schemas.microsoft.com/office/drawing/2014/main" id="{6C27A7CD-943C-E4E3-C6F6-843142C56F1C}"/>
              </a:ext>
            </a:extLst>
          </p:cNvPr>
          <p:cNvGrpSpPr/>
          <p:nvPr/>
        </p:nvGrpSpPr>
        <p:grpSpPr>
          <a:xfrm>
            <a:off x="9147958" y="2287152"/>
            <a:ext cx="1568840" cy="14286"/>
            <a:chOff x="9147958" y="2287152"/>
            <a:chExt cx="1568840" cy="14286"/>
          </a:xfrm>
        </p:grpSpPr>
        <p:pic>
          <p:nvPicPr>
            <p:cNvPr id="93" name="Object 49">
              <a:extLst>
                <a:ext uri="{FF2B5EF4-FFF2-40B4-BE49-F238E27FC236}">
                  <a16:creationId xmlns:a16="http://schemas.microsoft.com/office/drawing/2014/main" id="{F8F158E2-D696-5642-70F4-0684E2F1AED5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10800000">
              <a:off x="9147958" y="2287152"/>
              <a:ext cx="1568840" cy="14286"/>
            </a:xfrm>
            <a:prstGeom prst="rect">
              <a:avLst/>
            </a:prstGeom>
          </p:spPr>
        </p:pic>
      </p:grpSp>
      <p:pic>
        <p:nvPicPr>
          <p:cNvPr id="94" name="Object 51">
            <a:extLst>
              <a:ext uri="{FF2B5EF4-FFF2-40B4-BE49-F238E27FC236}">
                <a16:creationId xmlns:a16="http://schemas.microsoft.com/office/drawing/2014/main" id="{16309EEB-0600-36FE-A374-917F6D012686}"/>
              </a:ext>
            </a:extLst>
          </p:cNvPr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1942081" y="8489252"/>
            <a:ext cx="781753" cy="559467"/>
          </a:xfrm>
          <a:prstGeom prst="rect">
            <a:avLst/>
          </a:prstGeom>
        </p:spPr>
      </p:pic>
      <p:pic>
        <p:nvPicPr>
          <p:cNvPr id="95" name="Object 52">
            <a:extLst>
              <a:ext uri="{FF2B5EF4-FFF2-40B4-BE49-F238E27FC236}">
                <a16:creationId xmlns:a16="http://schemas.microsoft.com/office/drawing/2014/main" id="{3D718760-F622-9DB9-F2B3-050A7CC362D6}"/>
              </a:ext>
            </a:extLst>
          </p:cNvPr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0808853" y="8560978"/>
            <a:ext cx="564648" cy="530896"/>
          </a:xfrm>
          <a:prstGeom prst="rect">
            <a:avLst/>
          </a:prstGeom>
        </p:spPr>
      </p:pic>
      <p:grpSp>
        <p:nvGrpSpPr>
          <p:cNvPr id="96" name="그룹 1013">
            <a:extLst>
              <a:ext uri="{FF2B5EF4-FFF2-40B4-BE49-F238E27FC236}">
                <a16:creationId xmlns:a16="http://schemas.microsoft.com/office/drawing/2014/main" id="{709CCA11-8586-6AA8-FCA0-9B9C175C4D74}"/>
              </a:ext>
            </a:extLst>
          </p:cNvPr>
          <p:cNvGrpSpPr/>
          <p:nvPr/>
        </p:nvGrpSpPr>
        <p:grpSpPr>
          <a:xfrm>
            <a:off x="9147599" y="3383607"/>
            <a:ext cx="1569199" cy="14286"/>
            <a:chOff x="9147599" y="3383607"/>
            <a:chExt cx="1569199" cy="14286"/>
          </a:xfrm>
        </p:grpSpPr>
        <p:pic>
          <p:nvPicPr>
            <p:cNvPr id="97" name="Object 54">
              <a:extLst>
                <a:ext uri="{FF2B5EF4-FFF2-40B4-BE49-F238E27FC236}">
                  <a16:creationId xmlns:a16="http://schemas.microsoft.com/office/drawing/2014/main" id="{05882BE6-77D6-A09D-53AC-298E9B673A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 rot="-10800000">
              <a:off x="9147599" y="3383607"/>
              <a:ext cx="1569199" cy="14286"/>
            </a:xfrm>
            <a:prstGeom prst="rect">
              <a:avLst/>
            </a:prstGeom>
          </p:spPr>
        </p:pic>
      </p:grpSp>
      <p:grpSp>
        <p:nvGrpSpPr>
          <p:cNvPr id="98" name="그룹 1014">
            <a:extLst>
              <a:ext uri="{FF2B5EF4-FFF2-40B4-BE49-F238E27FC236}">
                <a16:creationId xmlns:a16="http://schemas.microsoft.com/office/drawing/2014/main" id="{A7765A1A-27FD-906F-D963-42DD1EAA4D5B}"/>
              </a:ext>
            </a:extLst>
          </p:cNvPr>
          <p:cNvGrpSpPr/>
          <p:nvPr/>
        </p:nvGrpSpPr>
        <p:grpSpPr>
          <a:xfrm>
            <a:off x="9155763" y="4444939"/>
            <a:ext cx="1569199" cy="14286"/>
            <a:chOff x="9155763" y="4444939"/>
            <a:chExt cx="1569199" cy="14286"/>
          </a:xfrm>
        </p:grpSpPr>
        <p:pic>
          <p:nvPicPr>
            <p:cNvPr id="99" name="Object 57">
              <a:extLst>
                <a:ext uri="{FF2B5EF4-FFF2-40B4-BE49-F238E27FC236}">
                  <a16:creationId xmlns:a16="http://schemas.microsoft.com/office/drawing/2014/main" id="{3F7C0B46-A58E-DB2C-9A41-430BA80CACC9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 rot="-10800000">
              <a:off x="9155763" y="4444939"/>
              <a:ext cx="1569199" cy="14286"/>
            </a:xfrm>
            <a:prstGeom prst="rect">
              <a:avLst/>
            </a:prstGeom>
          </p:spPr>
        </p:pic>
      </p:grpSp>
      <p:grpSp>
        <p:nvGrpSpPr>
          <p:cNvPr id="100" name="그룹 1015">
            <a:extLst>
              <a:ext uri="{FF2B5EF4-FFF2-40B4-BE49-F238E27FC236}">
                <a16:creationId xmlns:a16="http://schemas.microsoft.com/office/drawing/2014/main" id="{0426F56F-381F-5AF0-E80B-09D4C565B323}"/>
              </a:ext>
            </a:extLst>
          </p:cNvPr>
          <p:cNvGrpSpPr/>
          <p:nvPr/>
        </p:nvGrpSpPr>
        <p:grpSpPr>
          <a:xfrm>
            <a:off x="9143216" y="5507603"/>
            <a:ext cx="1568840" cy="14286"/>
            <a:chOff x="9143216" y="5507603"/>
            <a:chExt cx="1568840" cy="14286"/>
          </a:xfrm>
        </p:grpSpPr>
        <p:pic>
          <p:nvPicPr>
            <p:cNvPr id="101" name="Object 60">
              <a:extLst>
                <a:ext uri="{FF2B5EF4-FFF2-40B4-BE49-F238E27FC236}">
                  <a16:creationId xmlns:a16="http://schemas.microsoft.com/office/drawing/2014/main" id="{8009A03C-B1A6-E440-3651-A38D530052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10800000">
              <a:off x="9143216" y="5507603"/>
              <a:ext cx="1568840" cy="14286"/>
            </a:xfrm>
            <a:prstGeom prst="rect">
              <a:avLst/>
            </a:prstGeom>
          </p:spPr>
        </p:pic>
      </p:grpSp>
      <p:grpSp>
        <p:nvGrpSpPr>
          <p:cNvPr id="102" name="그룹 1016">
            <a:extLst>
              <a:ext uri="{FF2B5EF4-FFF2-40B4-BE49-F238E27FC236}">
                <a16:creationId xmlns:a16="http://schemas.microsoft.com/office/drawing/2014/main" id="{DD60D49E-8AF6-B556-5275-5A3560C9596A}"/>
              </a:ext>
            </a:extLst>
          </p:cNvPr>
          <p:cNvGrpSpPr/>
          <p:nvPr/>
        </p:nvGrpSpPr>
        <p:grpSpPr>
          <a:xfrm>
            <a:off x="9142857" y="6623105"/>
            <a:ext cx="1569199" cy="14286"/>
            <a:chOff x="9142857" y="6623105"/>
            <a:chExt cx="1569199" cy="14286"/>
          </a:xfrm>
        </p:grpSpPr>
        <p:pic>
          <p:nvPicPr>
            <p:cNvPr id="103" name="Object 63">
              <a:extLst>
                <a:ext uri="{FF2B5EF4-FFF2-40B4-BE49-F238E27FC236}">
                  <a16:creationId xmlns:a16="http://schemas.microsoft.com/office/drawing/2014/main" id="{57299F12-64E8-020A-BCCC-2B9D547B91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 rot="-10800000">
              <a:off x="9142857" y="6623105"/>
              <a:ext cx="1569199" cy="14286"/>
            </a:xfrm>
            <a:prstGeom prst="rect">
              <a:avLst/>
            </a:prstGeom>
          </p:spPr>
        </p:pic>
      </p:grpSp>
      <p:pic>
        <p:nvPicPr>
          <p:cNvPr id="104" name="Object 65">
            <a:extLst>
              <a:ext uri="{FF2B5EF4-FFF2-40B4-BE49-F238E27FC236}">
                <a16:creationId xmlns:a16="http://schemas.microsoft.com/office/drawing/2014/main" id="{F44A6F8E-F68B-5B6B-2B8C-B0202BFB8835}"/>
              </a:ext>
            </a:extLst>
          </p:cNvPr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4974410" y="301625"/>
            <a:ext cx="4457407" cy="317807"/>
          </a:xfrm>
          <a:prstGeom prst="rect">
            <a:avLst/>
          </a:prstGeom>
        </p:spPr>
      </p:pic>
      <p:grpSp>
        <p:nvGrpSpPr>
          <p:cNvPr id="105" name="그룹 1017">
            <a:extLst>
              <a:ext uri="{FF2B5EF4-FFF2-40B4-BE49-F238E27FC236}">
                <a16:creationId xmlns:a16="http://schemas.microsoft.com/office/drawing/2014/main" id="{F06311C7-32A8-D09F-D1CE-75AC8A2FD687}"/>
              </a:ext>
            </a:extLst>
          </p:cNvPr>
          <p:cNvGrpSpPr/>
          <p:nvPr/>
        </p:nvGrpSpPr>
        <p:grpSpPr>
          <a:xfrm>
            <a:off x="9151020" y="7684437"/>
            <a:ext cx="1569199" cy="14286"/>
            <a:chOff x="9151020" y="7684437"/>
            <a:chExt cx="1569199" cy="14286"/>
          </a:xfrm>
        </p:grpSpPr>
        <p:pic>
          <p:nvPicPr>
            <p:cNvPr id="106" name="Object 67">
              <a:extLst>
                <a:ext uri="{FF2B5EF4-FFF2-40B4-BE49-F238E27FC236}">
                  <a16:creationId xmlns:a16="http://schemas.microsoft.com/office/drawing/2014/main" id="{2EFFE1B4-83BD-C6FE-6964-8A73584EDE97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 rot="-10800000">
              <a:off x="9151020" y="7684437"/>
              <a:ext cx="1569199" cy="14286"/>
            </a:xfrm>
            <a:prstGeom prst="rect">
              <a:avLst/>
            </a:prstGeom>
          </p:spPr>
        </p:pic>
      </p:grpSp>
      <p:grpSp>
        <p:nvGrpSpPr>
          <p:cNvPr id="107" name="그룹 1018">
            <a:extLst>
              <a:ext uri="{FF2B5EF4-FFF2-40B4-BE49-F238E27FC236}">
                <a16:creationId xmlns:a16="http://schemas.microsoft.com/office/drawing/2014/main" id="{C8589554-C0C2-6F05-0F04-AE6DFC99311F}"/>
              </a:ext>
            </a:extLst>
          </p:cNvPr>
          <p:cNvGrpSpPr/>
          <p:nvPr/>
        </p:nvGrpSpPr>
        <p:grpSpPr>
          <a:xfrm>
            <a:off x="9142857" y="8773022"/>
            <a:ext cx="1569199" cy="14286"/>
            <a:chOff x="9142857" y="8773022"/>
            <a:chExt cx="1569199" cy="14286"/>
          </a:xfrm>
        </p:grpSpPr>
        <p:pic>
          <p:nvPicPr>
            <p:cNvPr id="108" name="Object 70">
              <a:extLst>
                <a:ext uri="{FF2B5EF4-FFF2-40B4-BE49-F238E27FC236}">
                  <a16:creationId xmlns:a16="http://schemas.microsoft.com/office/drawing/2014/main" id="{CC7262FC-9EB3-2185-5519-9915565488E8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 rot="-10800000">
              <a:off x="9142857" y="8773022"/>
              <a:ext cx="1569199" cy="14286"/>
            </a:xfrm>
            <a:prstGeom prst="rect">
              <a:avLst/>
            </a:prstGeom>
          </p:spPr>
        </p:pic>
      </p:grpSp>
      <p:pic>
        <p:nvPicPr>
          <p:cNvPr id="109" name="Object 72">
            <a:extLst>
              <a:ext uri="{FF2B5EF4-FFF2-40B4-BE49-F238E27FC236}">
                <a16:creationId xmlns:a16="http://schemas.microsoft.com/office/drawing/2014/main" id="{D8251BFF-FFF2-9832-8840-73FA8E07E4E1}"/>
              </a:ext>
            </a:extLst>
          </p:cNvPr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-28571" y="288206"/>
            <a:ext cx="3509988" cy="41990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629203" y="998892"/>
            <a:ext cx="8254501" cy="81560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700" kern="0" spc="-100" dirty="0">
                <a:solidFill>
                  <a:srgbClr val="5A7D59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Gmarket Sans Bold" pitchFamily="34" charset="0"/>
              </a:rPr>
              <a:t>프로젝트 배경 및 목적</a:t>
            </a:r>
            <a:endParaRPr lang="en-US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603803" y="3935801"/>
            <a:ext cx="9028571" cy="5078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700" kern="0" spc="-100" dirty="0">
                <a:solidFill>
                  <a:srgbClr val="726B6B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KoPubWorldDotum_Pro Bold" pitchFamily="34" charset="0"/>
              </a:rPr>
              <a:t>1. </a:t>
            </a:r>
            <a:r>
              <a:rPr lang="ko-KR" altLang="en-US" sz="2700" kern="0" spc="-100" dirty="0" err="1">
                <a:solidFill>
                  <a:srgbClr val="726B6B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KoPubWorldDotum_Pro Bold" pitchFamily="34" charset="0"/>
              </a:rPr>
              <a:t>삼성로</a:t>
            </a:r>
            <a:r>
              <a:rPr lang="en-US" altLang="ko-KR" sz="2700" kern="0" spc="-100" dirty="0">
                <a:solidFill>
                  <a:srgbClr val="726B6B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KoPubWorldDotum_Pro Bold" pitchFamily="34" charset="0"/>
              </a:rPr>
              <a:t>(</a:t>
            </a:r>
            <a:r>
              <a:rPr lang="ko-KR" altLang="en-US" sz="2700" kern="0" spc="-100" dirty="0">
                <a:solidFill>
                  <a:srgbClr val="726B6B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KoPubWorldDotum_Pro Bold" pitchFamily="34" charset="0"/>
              </a:rPr>
              <a:t>삼성전자</a:t>
            </a:r>
            <a:r>
              <a:rPr lang="en-US" altLang="ko-KR" sz="2700" kern="0" spc="-100" dirty="0">
                <a:solidFill>
                  <a:srgbClr val="726B6B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KoPubWorldDotum_Pro Bold" pitchFamily="34" charset="0"/>
              </a:rPr>
              <a:t>)</a:t>
            </a:r>
            <a:r>
              <a:rPr lang="ko-KR" altLang="en-US" sz="2700" kern="0" spc="-100" dirty="0">
                <a:solidFill>
                  <a:srgbClr val="726B6B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KoPubWorldDotum_Pro Bold" pitchFamily="34" charset="0"/>
              </a:rPr>
              <a:t>로 진입하기 위한 구간</a:t>
            </a:r>
            <a:endParaRPr lang="en-US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219200" y="3178377"/>
            <a:ext cx="7130157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3000" kern="0" spc="-100" dirty="0">
                <a:solidFill>
                  <a:srgbClr val="0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WorldDotum_Pro Bold" pitchFamily="34" charset="0"/>
              </a:rPr>
              <a:t>도로 포화가 매우 심각</a:t>
            </a:r>
            <a:endParaRPr lang="en-US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603803" y="4594246"/>
            <a:ext cx="8160069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kern="0" spc="-100" dirty="0">
                <a:solidFill>
                  <a:srgbClr val="726B6B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KoPubWorldDotum_Pro Bold" pitchFamily="34" charset="0"/>
              </a:rPr>
              <a:t>=&gt; </a:t>
            </a:r>
            <a:r>
              <a:rPr lang="ko-KR" altLang="en-US" sz="2400" kern="0" spc="-100" dirty="0">
                <a:solidFill>
                  <a:srgbClr val="726B6B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KoPubWorldDotum_Pro Bold" pitchFamily="34" charset="0"/>
              </a:rPr>
              <a:t>출근 시간대에 신호체계로 인한 상습 정체 발생</a:t>
            </a:r>
            <a:endParaRPr lang="en-US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603803" y="5474738"/>
            <a:ext cx="9368997" cy="5078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700" kern="0" spc="-100" dirty="0">
                <a:solidFill>
                  <a:srgbClr val="726B6B"/>
                </a:solidFill>
                <a:latin typeface="KoPubWorldDotum_Pro Bold" pitchFamily="34" charset="0"/>
                <a:cs typeface="KoPubWorldDotum_Pro Bold" pitchFamily="34" charset="0"/>
              </a:rPr>
              <a:t>2. </a:t>
            </a:r>
            <a:r>
              <a:rPr lang="ko-KR" altLang="en-US" sz="2700" kern="0" spc="-100" dirty="0">
                <a:solidFill>
                  <a:srgbClr val="726B6B"/>
                </a:solidFill>
                <a:latin typeface="KoPubWorldDotum_Pro Bold" pitchFamily="34" charset="0"/>
                <a:cs typeface="KoPubWorldDotum_Pro Bold" pitchFamily="34" charset="0"/>
              </a:rPr>
              <a:t>많은 통행량으로 인한 대기행렬 </a:t>
            </a:r>
            <a:endParaRPr lang="en-US" dirty="0"/>
          </a:p>
        </p:txBody>
      </p:sp>
      <p:sp>
        <p:nvSpPr>
          <p:cNvPr id="29" name="Object 29"/>
          <p:cNvSpPr txBox="1"/>
          <p:nvPr/>
        </p:nvSpPr>
        <p:spPr>
          <a:xfrm>
            <a:off x="1588563" y="6217503"/>
            <a:ext cx="6569965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buFont typeface="Symbol" panose="05050102010706020507" pitchFamily="18" charset="2"/>
              <a:buChar char="Þ"/>
            </a:pPr>
            <a:r>
              <a:rPr lang="ko-KR" altLang="en-US" sz="2400" kern="0" spc="-100" dirty="0">
                <a:solidFill>
                  <a:srgbClr val="726B6B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KoPubWorldDotum_Pro Bold" pitchFamily="34" charset="0"/>
              </a:rPr>
              <a:t> 차량의 포화로 인한 도로 막힘</a:t>
            </a:r>
            <a:r>
              <a:rPr lang="en-US" altLang="ko-KR" sz="2400" kern="0" spc="-100" dirty="0">
                <a:solidFill>
                  <a:srgbClr val="726B6B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KoPubWorldDotum_Pro Bold" pitchFamily="34" charset="0"/>
              </a:rPr>
              <a:t>, </a:t>
            </a:r>
            <a:r>
              <a:rPr lang="ko-KR" altLang="en-US" sz="2400" kern="0" spc="-100" dirty="0" err="1">
                <a:solidFill>
                  <a:srgbClr val="726B6B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KoPubWorldDotum_Pro Bold" pitchFamily="34" charset="0"/>
              </a:rPr>
              <a:t>꼬리물기</a:t>
            </a:r>
            <a:r>
              <a:rPr lang="ko-KR" altLang="en-US" sz="2400" kern="0" spc="-100" dirty="0">
                <a:solidFill>
                  <a:srgbClr val="726B6B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KoPubWorldDotum_Pro Bold" pitchFamily="34" charset="0"/>
              </a:rPr>
              <a:t> 등</a:t>
            </a:r>
            <a:endParaRPr lang="en-US" altLang="ko-KR" sz="2400" kern="0" spc="-100" dirty="0">
              <a:solidFill>
                <a:srgbClr val="726B6B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  <a:cs typeface="KoPubWorldDotum_Pro Bold" pitchFamily="34" charset="0"/>
            </a:endParaRPr>
          </a:p>
          <a:p>
            <a:r>
              <a:rPr lang="en-US" altLang="ko-KR" sz="2400" kern="0" spc="-100" dirty="0">
                <a:solidFill>
                  <a:srgbClr val="726B6B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KoPubWorldDotum_Pro Bold" pitchFamily="34" charset="0"/>
              </a:rPr>
              <a:t>    </a:t>
            </a:r>
            <a:r>
              <a:rPr lang="ko-KR" altLang="en-US" sz="2400" kern="0" spc="-100" dirty="0">
                <a:solidFill>
                  <a:srgbClr val="726B6B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KoPubWorldDotum_Pro Bold" pitchFamily="34" charset="0"/>
              </a:rPr>
              <a:t>교통 문제 발생 </a:t>
            </a:r>
            <a:endParaRPr lang="en-US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grpSp>
        <p:nvGrpSpPr>
          <p:cNvPr id="1007" name="그룹 1007"/>
          <p:cNvGrpSpPr/>
          <p:nvPr/>
        </p:nvGrpSpPr>
        <p:grpSpPr>
          <a:xfrm>
            <a:off x="8581370" y="1267754"/>
            <a:ext cx="9531988" cy="546746"/>
            <a:chOff x="8581370" y="516476"/>
            <a:chExt cx="9531988" cy="546746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581370" y="516476"/>
              <a:ext cx="9531988" cy="546746"/>
            </a:xfrm>
            <a:prstGeom prst="rect">
              <a:avLst/>
            </a:prstGeom>
          </p:spPr>
        </p:pic>
      </p:grpSp>
      <p:sp>
        <p:nvSpPr>
          <p:cNvPr id="33" name="Object 33"/>
          <p:cNvSpPr txBox="1"/>
          <p:nvPr/>
        </p:nvSpPr>
        <p:spPr>
          <a:xfrm>
            <a:off x="10418105" y="1320144"/>
            <a:ext cx="6726895" cy="47055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400" kern="0" spc="-100" dirty="0">
                <a:solidFill>
                  <a:srgbClr val="000000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KoPubWorldDotum_Pro Bold" pitchFamily="34" charset="0"/>
              </a:rPr>
              <a:t>세삼사거리</a:t>
            </a:r>
            <a:r>
              <a:rPr lang="en-US" altLang="ko-KR" sz="2400" kern="0" spc="-100" dirty="0">
                <a:solidFill>
                  <a:srgbClr val="000000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KoPubWorldDotum_Pro Bold" pitchFamily="34" charset="0"/>
              </a:rPr>
              <a:t>-</a:t>
            </a:r>
            <a:r>
              <a:rPr lang="ko-KR" altLang="en-US" sz="2400" kern="0" spc="-100" dirty="0" err="1">
                <a:solidFill>
                  <a:srgbClr val="000000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KoPubWorldDotum_Pro Bold" pitchFamily="34" charset="0"/>
              </a:rPr>
              <a:t>매탄권선역</a:t>
            </a:r>
            <a:r>
              <a:rPr lang="ko-KR" altLang="en-US" sz="2400" kern="0" spc="-100" dirty="0">
                <a:solidFill>
                  <a:srgbClr val="000000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KoPubWorldDotum_Pro Bold" pitchFamily="34" charset="0"/>
              </a:rPr>
              <a:t> 사거리</a:t>
            </a:r>
            <a:r>
              <a:rPr lang="en-US" sz="2400" kern="0" spc="-100" dirty="0">
                <a:solidFill>
                  <a:srgbClr val="000000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KoPubWorldDotum_Pro Bold" pitchFamily="34" charset="0"/>
              </a:rPr>
              <a:t>(770m 구간)</a:t>
            </a:r>
            <a:endParaRPr lang="en-US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5322C955-1F0B-D0AE-9FD5-126FEAA6DA47}"/>
              </a:ext>
            </a:extLst>
          </p:cNvPr>
          <p:cNvSpPr txBox="1"/>
          <p:nvPr/>
        </p:nvSpPr>
        <p:spPr>
          <a:xfrm rot="16200000">
            <a:off x="-306098" y="1417274"/>
            <a:ext cx="2263261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200" dirty="0">
                <a:solidFill>
                  <a:srgbClr val="0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Traffic control</a:t>
            </a:r>
          </a:p>
          <a:p>
            <a:pPr algn="r"/>
            <a:r>
              <a:rPr lang="en-US" sz="1200" dirty="0">
                <a:solidFill>
                  <a:srgbClr val="0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Project</a:t>
            </a:r>
            <a:endParaRPr lang="en-US" sz="12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1025" name="_x545976024">
            <a:extLst>
              <a:ext uri="{FF2B5EF4-FFF2-40B4-BE49-F238E27FC236}">
                <a16:creationId xmlns:a16="http://schemas.microsoft.com/office/drawing/2014/main" id="{D93EC3FB-DC89-7907-7CF2-7D601D9AB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9897" y="2049434"/>
            <a:ext cx="9475703" cy="6784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69889EB-9656-1641-D59D-F8342AA54777}"/>
              </a:ext>
            </a:extLst>
          </p:cNvPr>
          <p:cNvSpPr txBox="1"/>
          <p:nvPr/>
        </p:nvSpPr>
        <p:spPr>
          <a:xfrm>
            <a:off x="8976360" y="8858190"/>
            <a:ext cx="8839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&lt;</a:t>
            </a:r>
            <a:r>
              <a:rPr lang="ko-KR" altLang="en-US" sz="2000" b="1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프로젝트의 공간적 범위</a:t>
            </a:r>
            <a:r>
              <a:rPr lang="en-US" altLang="ko-KR" sz="2000" b="1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&gt;</a:t>
            </a:r>
            <a:endParaRPr lang="ko-KR" altLang="en-US" sz="2000" b="1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1651499" y="975092"/>
            <a:ext cx="8254501" cy="81560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700" kern="0" spc="-100" dirty="0">
                <a:solidFill>
                  <a:srgbClr val="5A7D59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Gmarket Sans Bold" pitchFamily="34" charset="0"/>
              </a:rPr>
              <a:t>프로젝트 수행절차</a:t>
            </a:r>
            <a:endParaRPr lang="en-US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4" name="Object 5">
            <a:extLst>
              <a:ext uri="{FF2B5EF4-FFF2-40B4-BE49-F238E27FC236}">
                <a16:creationId xmlns:a16="http://schemas.microsoft.com/office/drawing/2014/main" id="{46B1047E-84AA-7592-E373-19934BD8664C}"/>
              </a:ext>
            </a:extLst>
          </p:cNvPr>
          <p:cNvSpPr txBox="1"/>
          <p:nvPr/>
        </p:nvSpPr>
        <p:spPr>
          <a:xfrm rot="16200000">
            <a:off x="-306098" y="1417274"/>
            <a:ext cx="2263261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200" dirty="0">
                <a:solidFill>
                  <a:srgbClr val="0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Traffic control</a:t>
            </a:r>
          </a:p>
          <a:p>
            <a:pPr algn="r"/>
            <a:r>
              <a:rPr lang="en-US" sz="1200" dirty="0">
                <a:solidFill>
                  <a:srgbClr val="0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Project</a:t>
            </a:r>
            <a:endParaRPr lang="en-US" sz="12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grpSp>
        <p:nvGrpSpPr>
          <p:cNvPr id="11" name="그룹 1002">
            <a:extLst>
              <a:ext uri="{FF2B5EF4-FFF2-40B4-BE49-F238E27FC236}">
                <a16:creationId xmlns:a16="http://schemas.microsoft.com/office/drawing/2014/main" id="{A4143640-AF74-59ED-AA87-5669AE5B2AD3}"/>
              </a:ext>
            </a:extLst>
          </p:cNvPr>
          <p:cNvGrpSpPr/>
          <p:nvPr/>
        </p:nvGrpSpPr>
        <p:grpSpPr>
          <a:xfrm>
            <a:off x="1090791" y="3582411"/>
            <a:ext cx="3722407" cy="4036568"/>
            <a:chOff x="1090791" y="3582411"/>
            <a:chExt cx="3722407" cy="4036568"/>
          </a:xfrm>
        </p:grpSpPr>
        <p:pic>
          <p:nvPicPr>
            <p:cNvPr id="12" name="Object 6">
              <a:extLst>
                <a:ext uri="{FF2B5EF4-FFF2-40B4-BE49-F238E27FC236}">
                  <a16:creationId xmlns:a16="http://schemas.microsoft.com/office/drawing/2014/main" id="{EA1A8F6C-960F-4884-803E-8BEAC264B16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90791" y="3582411"/>
              <a:ext cx="3722407" cy="4036568"/>
            </a:xfrm>
            <a:prstGeom prst="rect">
              <a:avLst/>
            </a:prstGeom>
          </p:spPr>
        </p:pic>
      </p:grpSp>
      <p:pic>
        <p:nvPicPr>
          <p:cNvPr id="13" name="Object 8">
            <a:extLst>
              <a:ext uri="{FF2B5EF4-FFF2-40B4-BE49-F238E27FC236}">
                <a16:creationId xmlns:a16="http://schemas.microsoft.com/office/drawing/2014/main" id="{6C6F7FF9-D224-0206-7B0F-A11F2663E3B0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039323" y="4454654"/>
            <a:ext cx="2196094" cy="952827"/>
          </a:xfrm>
          <a:prstGeom prst="rect">
            <a:avLst/>
          </a:prstGeom>
        </p:spPr>
      </p:pic>
      <p:pic>
        <p:nvPicPr>
          <p:cNvPr id="15" name="Object 9">
            <a:extLst>
              <a:ext uri="{FF2B5EF4-FFF2-40B4-BE49-F238E27FC236}">
                <a16:creationId xmlns:a16="http://schemas.microsoft.com/office/drawing/2014/main" id="{78EA8473-77D2-255E-2557-4F93215B8C1C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96210" y="5699401"/>
            <a:ext cx="2566848" cy="1318401"/>
          </a:xfrm>
          <a:prstGeom prst="rect">
            <a:avLst/>
          </a:prstGeom>
        </p:spPr>
      </p:pic>
      <p:grpSp>
        <p:nvGrpSpPr>
          <p:cNvPr id="16" name="그룹 1003">
            <a:extLst>
              <a:ext uri="{FF2B5EF4-FFF2-40B4-BE49-F238E27FC236}">
                <a16:creationId xmlns:a16="http://schemas.microsoft.com/office/drawing/2014/main" id="{2A839DEE-3FA6-0FCE-57E1-983AEEF11098}"/>
              </a:ext>
            </a:extLst>
          </p:cNvPr>
          <p:cNvGrpSpPr/>
          <p:nvPr/>
        </p:nvGrpSpPr>
        <p:grpSpPr>
          <a:xfrm>
            <a:off x="2330984" y="5384053"/>
            <a:ext cx="1983682" cy="137621"/>
            <a:chOff x="2330984" y="5384053"/>
            <a:chExt cx="1983682" cy="137621"/>
          </a:xfrm>
        </p:grpSpPr>
        <p:pic>
          <p:nvPicPr>
            <p:cNvPr id="21" name="Object 11">
              <a:extLst>
                <a:ext uri="{FF2B5EF4-FFF2-40B4-BE49-F238E27FC236}">
                  <a16:creationId xmlns:a16="http://schemas.microsoft.com/office/drawing/2014/main" id="{591139E4-A88E-CBAA-6DB9-8150F53FA01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30984" y="5384053"/>
              <a:ext cx="1983682" cy="137621"/>
            </a:xfrm>
            <a:prstGeom prst="rect">
              <a:avLst/>
            </a:prstGeom>
          </p:spPr>
        </p:pic>
      </p:grpSp>
      <p:grpSp>
        <p:nvGrpSpPr>
          <p:cNvPr id="22" name="그룹 1004">
            <a:extLst>
              <a:ext uri="{FF2B5EF4-FFF2-40B4-BE49-F238E27FC236}">
                <a16:creationId xmlns:a16="http://schemas.microsoft.com/office/drawing/2014/main" id="{1A81F177-A4F2-A96A-505B-A8749C4936E6}"/>
              </a:ext>
            </a:extLst>
          </p:cNvPr>
          <p:cNvGrpSpPr/>
          <p:nvPr/>
        </p:nvGrpSpPr>
        <p:grpSpPr>
          <a:xfrm>
            <a:off x="4230826" y="3582411"/>
            <a:ext cx="3722407" cy="4036568"/>
            <a:chOff x="4230826" y="3582411"/>
            <a:chExt cx="3722407" cy="4036568"/>
          </a:xfrm>
        </p:grpSpPr>
        <p:pic>
          <p:nvPicPr>
            <p:cNvPr id="23" name="Object 14">
              <a:extLst>
                <a:ext uri="{FF2B5EF4-FFF2-40B4-BE49-F238E27FC236}">
                  <a16:creationId xmlns:a16="http://schemas.microsoft.com/office/drawing/2014/main" id="{EF88FB76-DE65-7ADF-B850-D951A58D55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30826" y="3582411"/>
              <a:ext cx="3722407" cy="4036568"/>
            </a:xfrm>
            <a:prstGeom prst="rect">
              <a:avLst/>
            </a:prstGeom>
          </p:spPr>
        </p:pic>
      </p:grpSp>
      <p:pic>
        <p:nvPicPr>
          <p:cNvPr id="24" name="Object 16">
            <a:extLst>
              <a:ext uri="{FF2B5EF4-FFF2-40B4-BE49-F238E27FC236}">
                <a16:creationId xmlns:a16="http://schemas.microsoft.com/office/drawing/2014/main" id="{B7D72889-31F5-1B80-C022-12A5F6C10B9C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179357" y="4454654"/>
            <a:ext cx="2196094" cy="952827"/>
          </a:xfrm>
          <a:prstGeom prst="rect">
            <a:avLst/>
          </a:prstGeom>
        </p:spPr>
      </p:pic>
      <p:pic>
        <p:nvPicPr>
          <p:cNvPr id="27" name="Object 17">
            <a:extLst>
              <a:ext uri="{FF2B5EF4-FFF2-40B4-BE49-F238E27FC236}">
                <a16:creationId xmlns:a16="http://schemas.microsoft.com/office/drawing/2014/main" id="{F91D555C-2106-639E-6B67-02BCA06A445C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936245" y="5699401"/>
            <a:ext cx="2621439" cy="1308877"/>
          </a:xfrm>
          <a:prstGeom prst="rect">
            <a:avLst/>
          </a:prstGeom>
        </p:spPr>
      </p:pic>
      <p:grpSp>
        <p:nvGrpSpPr>
          <p:cNvPr id="28" name="그룹 1005">
            <a:extLst>
              <a:ext uri="{FF2B5EF4-FFF2-40B4-BE49-F238E27FC236}">
                <a16:creationId xmlns:a16="http://schemas.microsoft.com/office/drawing/2014/main" id="{30BE4F3E-6EAC-1097-336D-E1A8775F8632}"/>
              </a:ext>
            </a:extLst>
          </p:cNvPr>
          <p:cNvGrpSpPr/>
          <p:nvPr/>
        </p:nvGrpSpPr>
        <p:grpSpPr>
          <a:xfrm>
            <a:off x="5471019" y="5384053"/>
            <a:ext cx="1983682" cy="137621"/>
            <a:chOff x="5471019" y="5384053"/>
            <a:chExt cx="1983682" cy="137621"/>
          </a:xfrm>
        </p:grpSpPr>
        <p:pic>
          <p:nvPicPr>
            <p:cNvPr id="29" name="Object 19">
              <a:extLst>
                <a:ext uri="{FF2B5EF4-FFF2-40B4-BE49-F238E27FC236}">
                  <a16:creationId xmlns:a16="http://schemas.microsoft.com/office/drawing/2014/main" id="{9B708590-9D70-50CA-9C86-5BE85018914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71019" y="5384053"/>
              <a:ext cx="1983682" cy="137621"/>
            </a:xfrm>
            <a:prstGeom prst="rect">
              <a:avLst/>
            </a:prstGeom>
          </p:spPr>
        </p:pic>
      </p:grpSp>
      <p:grpSp>
        <p:nvGrpSpPr>
          <p:cNvPr id="30" name="그룹 1006">
            <a:extLst>
              <a:ext uri="{FF2B5EF4-FFF2-40B4-BE49-F238E27FC236}">
                <a16:creationId xmlns:a16="http://schemas.microsoft.com/office/drawing/2014/main" id="{253391D5-E8E6-B16A-5BAC-D8DDAD5D1610}"/>
              </a:ext>
            </a:extLst>
          </p:cNvPr>
          <p:cNvGrpSpPr/>
          <p:nvPr/>
        </p:nvGrpSpPr>
        <p:grpSpPr>
          <a:xfrm>
            <a:off x="7332222" y="3582411"/>
            <a:ext cx="3722407" cy="4036568"/>
            <a:chOff x="7332222" y="3582411"/>
            <a:chExt cx="3722407" cy="4036568"/>
          </a:xfrm>
        </p:grpSpPr>
        <p:pic>
          <p:nvPicPr>
            <p:cNvPr id="31" name="Object 22">
              <a:extLst>
                <a:ext uri="{FF2B5EF4-FFF2-40B4-BE49-F238E27FC236}">
                  <a16:creationId xmlns:a16="http://schemas.microsoft.com/office/drawing/2014/main" id="{E6346BD7-A273-6D3A-612E-4A62D5043E3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332222" y="3582411"/>
              <a:ext cx="3722407" cy="4036568"/>
            </a:xfrm>
            <a:prstGeom prst="rect">
              <a:avLst/>
            </a:prstGeom>
          </p:spPr>
        </p:pic>
      </p:grpSp>
      <p:pic>
        <p:nvPicPr>
          <p:cNvPr id="32" name="Object 24">
            <a:extLst>
              <a:ext uri="{FF2B5EF4-FFF2-40B4-BE49-F238E27FC236}">
                <a16:creationId xmlns:a16="http://schemas.microsoft.com/office/drawing/2014/main" id="{5113CB59-C7DD-2F86-E961-5254BE375C6D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280754" y="4454654"/>
            <a:ext cx="2234189" cy="952827"/>
          </a:xfrm>
          <a:prstGeom prst="rect">
            <a:avLst/>
          </a:prstGeom>
        </p:spPr>
      </p:pic>
      <p:pic>
        <p:nvPicPr>
          <p:cNvPr id="33" name="Object 25">
            <a:extLst>
              <a:ext uri="{FF2B5EF4-FFF2-40B4-BE49-F238E27FC236}">
                <a16:creationId xmlns:a16="http://schemas.microsoft.com/office/drawing/2014/main" id="{80C5E2F2-5731-030D-68B6-C50E64020E1C}"/>
              </a:ext>
            </a:extLst>
          </p:cNvPr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037641" y="5699401"/>
            <a:ext cx="2640601" cy="1308877"/>
          </a:xfrm>
          <a:prstGeom prst="rect">
            <a:avLst/>
          </a:prstGeom>
        </p:spPr>
      </p:pic>
      <p:grpSp>
        <p:nvGrpSpPr>
          <p:cNvPr id="34" name="그룹 1007">
            <a:extLst>
              <a:ext uri="{FF2B5EF4-FFF2-40B4-BE49-F238E27FC236}">
                <a16:creationId xmlns:a16="http://schemas.microsoft.com/office/drawing/2014/main" id="{2E674960-6EBB-710D-FC40-84DE66075118}"/>
              </a:ext>
            </a:extLst>
          </p:cNvPr>
          <p:cNvGrpSpPr/>
          <p:nvPr/>
        </p:nvGrpSpPr>
        <p:grpSpPr>
          <a:xfrm>
            <a:off x="8572415" y="5384053"/>
            <a:ext cx="1983682" cy="137621"/>
            <a:chOff x="8572415" y="5384053"/>
            <a:chExt cx="1983682" cy="137621"/>
          </a:xfrm>
        </p:grpSpPr>
        <p:pic>
          <p:nvPicPr>
            <p:cNvPr id="35" name="Object 27">
              <a:extLst>
                <a:ext uri="{FF2B5EF4-FFF2-40B4-BE49-F238E27FC236}">
                  <a16:creationId xmlns:a16="http://schemas.microsoft.com/office/drawing/2014/main" id="{E8E227B3-9B5B-3546-05E0-271E7BA2E9D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572415" y="5384053"/>
              <a:ext cx="1983682" cy="137621"/>
            </a:xfrm>
            <a:prstGeom prst="rect">
              <a:avLst/>
            </a:prstGeom>
          </p:spPr>
        </p:pic>
      </p:grpSp>
      <p:grpSp>
        <p:nvGrpSpPr>
          <p:cNvPr id="36" name="그룹 1008">
            <a:extLst>
              <a:ext uri="{FF2B5EF4-FFF2-40B4-BE49-F238E27FC236}">
                <a16:creationId xmlns:a16="http://schemas.microsoft.com/office/drawing/2014/main" id="{746433D0-832F-42F4-A95F-77D2FEDE28F1}"/>
              </a:ext>
            </a:extLst>
          </p:cNvPr>
          <p:cNvGrpSpPr/>
          <p:nvPr/>
        </p:nvGrpSpPr>
        <p:grpSpPr>
          <a:xfrm>
            <a:off x="10412074" y="3582411"/>
            <a:ext cx="3722407" cy="4036568"/>
            <a:chOff x="10412074" y="3582411"/>
            <a:chExt cx="3722407" cy="4036568"/>
          </a:xfrm>
        </p:grpSpPr>
        <p:pic>
          <p:nvPicPr>
            <p:cNvPr id="37" name="Object 30">
              <a:extLst>
                <a:ext uri="{FF2B5EF4-FFF2-40B4-BE49-F238E27FC236}">
                  <a16:creationId xmlns:a16="http://schemas.microsoft.com/office/drawing/2014/main" id="{E133F9C0-3FB2-B138-3A2E-867228FE95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412074" y="3582411"/>
              <a:ext cx="3722407" cy="4036568"/>
            </a:xfrm>
            <a:prstGeom prst="rect">
              <a:avLst/>
            </a:prstGeom>
          </p:spPr>
        </p:pic>
      </p:grpSp>
      <p:pic>
        <p:nvPicPr>
          <p:cNvPr id="38" name="Object 32">
            <a:extLst>
              <a:ext uri="{FF2B5EF4-FFF2-40B4-BE49-F238E27FC236}">
                <a16:creationId xmlns:a16="http://schemas.microsoft.com/office/drawing/2014/main" id="{590F5531-8DAD-6F61-CFBE-105546FECCE6}"/>
              </a:ext>
            </a:extLst>
          </p:cNvPr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360606" y="4454654"/>
            <a:ext cx="2234189" cy="952827"/>
          </a:xfrm>
          <a:prstGeom prst="rect">
            <a:avLst/>
          </a:prstGeom>
        </p:spPr>
      </p:pic>
      <p:pic>
        <p:nvPicPr>
          <p:cNvPr id="39" name="Object 33">
            <a:extLst>
              <a:ext uri="{FF2B5EF4-FFF2-40B4-BE49-F238E27FC236}">
                <a16:creationId xmlns:a16="http://schemas.microsoft.com/office/drawing/2014/main" id="{38E665CF-E112-933D-8549-E8C50E77E7F7}"/>
              </a:ext>
            </a:extLst>
          </p:cNvPr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117493" y="5699402"/>
            <a:ext cx="2547790" cy="1318400"/>
          </a:xfrm>
          <a:prstGeom prst="rect">
            <a:avLst/>
          </a:prstGeom>
        </p:spPr>
      </p:pic>
      <p:grpSp>
        <p:nvGrpSpPr>
          <p:cNvPr id="40" name="그룹 1009">
            <a:extLst>
              <a:ext uri="{FF2B5EF4-FFF2-40B4-BE49-F238E27FC236}">
                <a16:creationId xmlns:a16="http://schemas.microsoft.com/office/drawing/2014/main" id="{3FF9393A-E4A4-A462-C45B-D3D4479981CD}"/>
              </a:ext>
            </a:extLst>
          </p:cNvPr>
          <p:cNvGrpSpPr/>
          <p:nvPr/>
        </p:nvGrpSpPr>
        <p:grpSpPr>
          <a:xfrm>
            <a:off x="11652267" y="5384053"/>
            <a:ext cx="1983682" cy="137621"/>
            <a:chOff x="11652267" y="5384053"/>
            <a:chExt cx="1983682" cy="137621"/>
          </a:xfrm>
        </p:grpSpPr>
        <p:pic>
          <p:nvPicPr>
            <p:cNvPr id="41" name="Object 35">
              <a:extLst>
                <a:ext uri="{FF2B5EF4-FFF2-40B4-BE49-F238E27FC236}">
                  <a16:creationId xmlns:a16="http://schemas.microsoft.com/office/drawing/2014/main" id="{D2A3FFD7-01C6-5601-E0D3-FFC27CCE922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652267" y="5384053"/>
              <a:ext cx="1983682" cy="137621"/>
            </a:xfrm>
            <a:prstGeom prst="rect">
              <a:avLst/>
            </a:prstGeom>
          </p:spPr>
        </p:pic>
      </p:grpSp>
      <p:grpSp>
        <p:nvGrpSpPr>
          <p:cNvPr id="42" name="그룹 1010">
            <a:extLst>
              <a:ext uri="{FF2B5EF4-FFF2-40B4-BE49-F238E27FC236}">
                <a16:creationId xmlns:a16="http://schemas.microsoft.com/office/drawing/2014/main" id="{D00E6142-CEE8-1245-4D9B-4A68B1825CC0}"/>
              </a:ext>
            </a:extLst>
          </p:cNvPr>
          <p:cNvGrpSpPr/>
          <p:nvPr/>
        </p:nvGrpSpPr>
        <p:grpSpPr>
          <a:xfrm>
            <a:off x="13472516" y="3582411"/>
            <a:ext cx="3722407" cy="4036568"/>
            <a:chOff x="13472516" y="3582411"/>
            <a:chExt cx="3722407" cy="4036568"/>
          </a:xfrm>
        </p:grpSpPr>
        <p:pic>
          <p:nvPicPr>
            <p:cNvPr id="43" name="Object 38">
              <a:extLst>
                <a:ext uri="{FF2B5EF4-FFF2-40B4-BE49-F238E27FC236}">
                  <a16:creationId xmlns:a16="http://schemas.microsoft.com/office/drawing/2014/main" id="{63AB4084-AB53-9AC1-4302-70FB19E1AC8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472516" y="3582411"/>
              <a:ext cx="3722407" cy="4036568"/>
            </a:xfrm>
            <a:prstGeom prst="rect">
              <a:avLst/>
            </a:prstGeom>
          </p:spPr>
        </p:pic>
      </p:grpSp>
      <p:grpSp>
        <p:nvGrpSpPr>
          <p:cNvPr id="44" name="그룹 1011">
            <a:extLst>
              <a:ext uri="{FF2B5EF4-FFF2-40B4-BE49-F238E27FC236}">
                <a16:creationId xmlns:a16="http://schemas.microsoft.com/office/drawing/2014/main" id="{DA1AFB84-B3D2-F22B-FB77-FF1086953CBB}"/>
              </a:ext>
            </a:extLst>
          </p:cNvPr>
          <p:cNvGrpSpPr/>
          <p:nvPr/>
        </p:nvGrpSpPr>
        <p:grpSpPr>
          <a:xfrm>
            <a:off x="1484004" y="3198554"/>
            <a:ext cx="1227493" cy="1315429"/>
            <a:chOff x="1484004" y="3198554"/>
            <a:chExt cx="1227493" cy="1315429"/>
          </a:xfrm>
        </p:grpSpPr>
        <p:grpSp>
          <p:nvGrpSpPr>
            <p:cNvPr id="45" name="그룹 1012">
              <a:extLst>
                <a:ext uri="{FF2B5EF4-FFF2-40B4-BE49-F238E27FC236}">
                  <a16:creationId xmlns:a16="http://schemas.microsoft.com/office/drawing/2014/main" id="{C4C47F31-C4E7-A020-1140-EAF0EDB771D7}"/>
                </a:ext>
              </a:extLst>
            </p:cNvPr>
            <p:cNvGrpSpPr/>
            <p:nvPr/>
          </p:nvGrpSpPr>
          <p:grpSpPr>
            <a:xfrm>
              <a:off x="1484004" y="3198554"/>
              <a:ext cx="1227493" cy="1227493"/>
              <a:chOff x="1484004" y="3198554"/>
              <a:chExt cx="1227493" cy="1227493"/>
            </a:xfrm>
          </p:grpSpPr>
          <p:pic>
            <p:nvPicPr>
              <p:cNvPr id="47" name="Object 42">
                <a:extLst>
                  <a:ext uri="{FF2B5EF4-FFF2-40B4-BE49-F238E27FC236}">
                    <a16:creationId xmlns:a16="http://schemas.microsoft.com/office/drawing/2014/main" id="{A82B2D27-207A-2009-78B9-A5FE27598B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484004" y="3198554"/>
                <a:ext cx="1227493" cy="1227493"/>
              </a:xfrm>
              <a:prstGeom prst="rect">
                <a:avLst/>
              </a:prstGeom>
            </p:spPr>
          </p:pic>
        </p:grpSp>
        <p:pic>
          <p:nvPicPr>
            <p:cNvPr id="46" name="Object 44">
              <a:extLst>
                <a:ext uri="{FF2B5EF4-FFF2-40B4-BE49-F238E27FC236}">
                  <a16:creationId xmlns:a16="http://schemas.microsoft.com/office/drawing/2014/main" id="{8F22E642-3FF1-A0A1-193E-41D0F4F2C34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436422" y="3151130"/>
              <a:ext cx="1120350" cy="1391236"/>
            </a:xfrm>
            <a:prstGeom prst="rect">
              <a:avLst/>
            </a:prstGeom>
          </p:spPr>
        </p:pic>
      </p:grpSp>
      <p:grpSp>
        <p:nvGrpSpPr>
          <p:cNvPr id="48" name="그룹 1013">
            <a:extLst>
              <a:ext uri="{FF2B5EF4-FFF2-40B4-BE49-F238E27FC236}">
                <a16:creationId xmlns:a16="http://schemas.microsoft.com/office/drawing/2014/main" id="{E22B177B-4421-A6B4-E0A5-F4EBEF92530C}"/>
              </a:ext>
            </a:extLst>
          </p:cNvPr>
          <p:cNvGrpSpPr/>
          <p:nvPr/>
        </p:nvGrpSpPr>
        <p:grpSpPr>
          <a:xfrm>
            <a:off x="4647030" y="3220643"/>
            <a:ext cx="1227493" cy="1227493"/>
            <a:chOff x="4647030" y="3220643"/>
            <a:chExt cx="1227493" cy="1227493"/>
          </a:xfrm>
        </p:grpSpPr>
        <p:pic>
          <p:nvPicPr>
            <p:cNvPr id="49" name="Object 47">
              <a:extLst>
                <a:ext uri="{FF2B5EF4-FFF2-40B4-BE49-F238E27FC236}">
                  <a16:creationId xmlns:a16="http://schemas.microsoft.com/office/drawing/2014/main" id="{9D683EE9-CA7B-A198-794C-4E20C5ED2D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647030" y="3220643"/>
              <a:ext cx="1227493" cy="1227493"/>
            </a:xfrm>
            <a:prstGeom prst="rect">
              <a:avLst/>
            </a:prstGeom>
          </p:spPr>
        </p:pic>
      </p:grpSp>
      <p:pic>
        <p:nvPicPr>
          <p:cNvPr id="50" name="Object 49">
            <a:extLst>
              <a:ext uri="{FF2B5EF4-FFF2-40B4-BE49-F238E27FC236}">
                <a16:creationId xmlns:a16="http://schemas.microsoft.com/office/drawing/2014/main" id="{BC8A98EF-9006-F6E7-9837-60C60B5051EA}"/>
              </a:ext>
            </a:extLst>
          </p:cNvPr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599446" y="3161909"/>
            <a:ext cx="1253684" cy="1391236"/>
          </a:xfrm>
          <a:prstGeom prst="rect">
            <a:avLst/>
          </a:prstGeom>
        </p:spPr>
      </p:pic>
      <p:grpSp>
        <p:nvGrpSpPr>
          <p:cNvPr id="51" name="그룹 1014">
            <a:extLst>
              <a:ext uri="{FF2B5EF4-FFF2-40B4-BE49-F238E27FC236}">
                <a16:creationId xmlns:a16="http://schemas.microsoft.com/office/drawing/2014/main" id="{22A4103E-DA3D-50EF-D6BC-98ECCA10D12D}"/>
              </a:ext>
            </a:extLst>
          </p:cNvPr>
          <p:cNvGrpSpPr/>
          <p:nvPr/>
        </p:nvGrpSpPr>
        <p:grpSpPr>
          <a:xfrm>
            <a:off x="7748426" y="3220643"/>
            <a:ext cx="1227493" cy="1227493"/>
            <a:chOff x="7748426" y="3220643"/>
            <a:chExt cx="1227493" cy="1227493"/>
          </a:xfrm>
        </p:grpSpPr>
        <p:pic>
          <p:nvPicPr>
            <p:cNvPr id="52" name="Object 51">
              <a:extLst>
                <a:ext uri="{FF2B5EF4-FFF2-40B4-BE49-F238E27FC236}">
                  <a16:creationId xmlns:a16="http://schemas.microsoft.com/office/drawing/2014/main" id="{7AFB418B-A39C-6861-F56D-EA64F7C8C36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748426" y="3220643"/>
              <a:ext cx="1227493" cy="1227493"/>
            </a:xfrm>
            <a:prstGeom prst="rect">
              <a:avLst/>
            </a:prstGeom>
          </p:spPr>
        </p:pic>
      </p:grpSp>
      <p:pic>
        <p:nvPicPr>
          <p:cNvPr id="53" name="Object 53">
            <a:extLst>
              <a:ext uri="{FF2B5EF4-FFF2-40B4-BE49-F238E27FC236}">
                <a16:creationId xmlns:a16="http://schemas.microsoft.com/office/drawing/2014/main" id="{F4EC0025-048F-980E-640C-9CF239972B93}"/>
              </a:ext>
            </a:extLst>
          </p:cNvPr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700841" y="3161909"/>
            <a:ext cx="1263208" cy="1410284"/>
          </a:xfrm>
          <a:prstGeom prst="rect">
            <a:avLst/>
          </a:prstGeom>
        </p:spPr>
      </p:pic>
      <p:grpSp>
        <p:nvGrpSpPr>
          <p:cNvPr id="54" name="그룹 1015">
            <a:extLst>
              <a:ext uri="{FF2B5EF4-FFF2-40B4-BE49-F238E27FC236}">
                <a16:creationId xmlns:a16="http://schemas.microsoft.com/office/drawing/2014/main" id="{E68D9FDE-C3C8-A066-A2E2-2ED0BCA0F045}"/>
              </a:ext>
            </a:extLst>
          </p:cNvPr>
          <p:cNvGrpSpPr/>
          <p:nvPr/>
        </p:nvGrpSpPr>
        <p:grpSpPr>
          <a:xfrm>
            <a:off x="10828278" y="3198023"/>
            <a:ext cx="1227493" cy="1227493"/>
            <a:chOff x="10828278" y="3198023"/>
            <a:chExt cx="1227493" cy="1227493"/>
          </a:xfrm>
        </p:grpSpPr>
        <p:pic>
          <p:nvPicPr>
            <p:cNvPr id="55" name="Object 55">
              <a:extLst>
                <a:ext uri="{FF2B5EF4-FFF2-40B4-BE49-F238E27FC236}">
                  <a16:creationId xmlns:a16="http://schemas.microsoft.com/office/drawing/2014/main" id="{41B18ED3-B307-9C73-F544-1C1F79E6B73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828278" y="3198023"/>
              <a:ext cx="1227493" cy="1227493"/>
            </a:xfrm>
            <a:prstGeom prst="rect">
              <a:avLst/>
            </a:prstGeom>
          </p:spPr>
        </p:pic>
      </p:grpSp>
      <p:pic>
        <p:nvPicPr>
          <p:cNvPr id="56" name="Object 57">
            <a:extLst>
              <a:ext uri="{FF2B5EF4-FFF2-40B4-BE49-F238E27FC236}">
                <a16:creationId xmlns:a16="http://schemas.microsoft.com/office/drawing/2014/main" id="{CCE3A78A-BA47-5D69-4994-AFAE5685A4DC}"/>
              </a:ext>
            </a:extLst>
          </p:cNvPr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0780644" y="3139288"/>
            <a:ext cx="1291779" cy="1391236"/>
          </a:xfrm>
          <a:prstGeom prst="rect">
            <a:avLst/>
          </a:prstGeom>
        </p:spPr>
      </p:pic>
      <p:grpSp>
        <p:nvGrpSpPr>
          <p:cNvPr id="57" name="그룹 1016">
            <a:extLst>
              <a:ext uri="{FF2B5EF4-FFF2-40B4-BE49-F238E27FC236}">
                <a16:creationId xmlns:a16="http://schemas.microsoft.com/office/drawing/2014/main" id="{1CB6E629-BD8D-B1E5-CD00-A41FC6E2A154}"/>
              </a:ext>
            </a:extLst>
          </p:cNvPr>
          <p:cNvGrpSpPr/>
          <p:nvPr/>
        </p:nvGrpSpPr>
        <p:grpSpPr>
          <a:xfrm>
            <a:off x="13871899" y="3220644"/>
            <a:ext cx="1227493" cy="1227493"/>
            <a:chOff x="13871899" y="3220644"/>
            <a:chExt cx="1227493" cy="1227493"/>
          </a:xfrm>
        </p:grpSpPr>
        <p:pic>
          <p:nvPicPr>
            <p:cNvPr id="58" name="Object 59">
              <a:extLst>
                <a:ext uri="{FF2B5EF4-FFF2-40B4-BE49-F238E27FC236}">
                  <a16:creationId xmlns:a16="http://schemas.microsoft.com/office/drawing/2014/main" id="{C0ED59B9-DCB5-4CF3-09BC-929EBFBD3DA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871899" y="3220644"/>
              <a:ext cx="1227493" cy="1227493"/>
            </a:xfrm>
            <a:prstGeom prst="rect">
              <a:avLst/>
            </a:prstGeom>
          </p:spPr>
        </p:pic>
      </p:grpSp>
      <p:pic>
        <p:nvPicPr>
          <p:cNvPr id="59" name="Object 61">
            <a:extLst>
              <a:ext uri="{FF2B5EF4-FFF2-40B4-BE49-F238E27FC236}">
                <a16:creationId xmlns:a16="http://schemas.microsoft.com/office/drawing/2014/main" id="{BCD73DAC-8A6E-5F74-5AB5-692FB69E0CCA}"/>
              </a:ext>
            </a:extLst>
          </p:cNvPr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3824366" y="3161909"/>
            <a:ext cx="1272731" cy="1410284"/>
          </a:xfrm>
          <a:prstGeom prst="rect">
            <a:avLst/>
          </a:prstGeom>
        </p:spPr>
      </p:pic>
      <p:pic>
        <p:nvPicPr>
          <p:cNvPr id="60" name="Object 62">
            <a:extLst>
              <a:ext uri="{FF2B5EF4-FFF2-40B4-BE49-F238E27FC236}">
                <a16:creationId xmlns:a16="http://schemas.microsoft.com/office/drawing/2014/main" id="{064928AE-A436-D39C-1691-B7324CC05DB7}"/>
              </a:ext>
            </a:extLst>
          </p:cNvPr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2014116" y="4805611"/>
            <a:ext cx="2391490" cy="1766623"/>
          </a:xfrm>
          <a:prstGeom prst="rect">
            <a:avLst/>
          </a:prstGeom>
        </p:spPr>
      </p:pic>
      <p:pic>
        <p:nvPicPr>
          <p:cNvPr id="61" name="Object 63">
            <a:extLst>
              <a:ext uri="{FF2B5EF4-FFF2-40B4-BE49-F238E27FC236}">
                <a16:creationId xmlns:a16="http://schemas.microsoft.com/office/drawing/2014/main" id="{B989050F-025C-E651-DEA7-E9EAE6BE7BD1}"/>
              </a:ext>
            </a:extLst>
          </p:cNvPr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5203635" y="4993568"/>
            <a:ext cx="2405518" cy="1349966"/>
          </a:xfrm>
          <a:prstGeom prst="rect">
            <a:avLst/>
          </a:prstGeom>
        </p:spPr>
      </p:pic>
      <p:pic>
        <p:nvPicPr>
          <p:cNvPr id="62" name="Object 64">
            <a:extLst>
              <a:ext uri="{FF2B5EF4-FFF2-40B4-BE49-F238E27FC236}">
                <a16:creationId xmlns:a16="http://schemas.microsoft.com/office/drawing/2014/main" id="{669FC902-28A5-9C40-EDCA-38AAABFAA954}"/>
              </a:ext>
            </a:extLst>
          </p:cNvPr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8295507" y="4722141"/>
            <a:ext cx="2444756" cy="1869004"/>
          </a:xfrm>
          <a:prstGeom prst="rect">
            <a:avLst/>
          </a:prstGeom>
        </p:spPr>
      </p:pic>
      <p:pic>
        <p:nvPicPr>
          <p:cNvPr id="63" name="Object 65">
            <a:extLst>
              <a:ext uri="{FF2B5EF4-FFF2-40B4-BE49-F238E27FC236}">
                <a16:creationId xmlns:a16="http://schemas.microsoft.com/office/drawing/2014/main" id="{DDC9BAFA-0F07-783D-FA05-37EC6D5E3557}"/>
              </a:ext>
            </a:extLst>
          </p:cNvPr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1375335" y="4993566"/>
            <a:ext cx="2444756" cy="1349966"/>
          </a:xfrm>
          <a:prstGeom prst="rect">
            <a:avLst/>
          </a:prstGeom>
        </p:spPr>
      </p:pic>
      <p:pic>
        <p:nvPicPr>
          <p:cNvPr id="64" name="Object 66">
            <a:extLst>
              <a:ext uri="{FF2B5EF4-FFF2-40B4-BE49-F238E27FC236}">
                <a16:creationId xmlns:a16="http://schemas.microsoft.com/office/drawing/2014/main" id="{91383CE2-2F5E-DB0F-3A34-B45FDD881386}"/>
              </a:ext>
            </a:extLst>
          </p:cNvPr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4390382" y="5012611"/>
            <a:ext cx="2285280" cy="134996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1651499" y="975092"/>
            <a:ext cx="8254501" cy="81560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700" kern="0" spc="-100" dirty="0">
                <a:solidFill>
                  <a:srgbClr val="5A7D59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Gmarket Sans Bold" pitchFamily="34" charset="0"/>
              </a:rPr>
              <a:t>대상구간 현황</a:t>
            </a:r>
            <a:endParaRPr lang="en-US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ABCA313F-0D61-5641-B5AA-947C0A3F60B1}"/>
              </a:ext>
            </a:extLst>
          </p:cNvPr>
          <p:cNvSpPr txBox="1"/>
          <p:nvPr/>
        </p:nvSpPr>
        <p:spPr>
          <a:xfrm rot="16200000">
            <a:off x="-306098" y="1417274"/>
            <a:ext cx="2263261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200" dirty="0">
                <a:solidFill>
                  <a:srgbClr val="0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Traffic control</a:t>
            </a:r>
          </a:p>
          <a:p>
            <a:pPr algn="r"/>
            <a:r>
              <a:rPr lang="en-US" sz="1200" dirty="0">
                <a:solidFill>
                  <a:srgbClr val="0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Project</a:t>
            </a:r>
            <a:endParaRPr lang="en-US" sz="12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DD636E1-E85A-46DE-93A6-2EA0D19D9DF3}"/>
              </a:ext>
            </a:extLst>
          </p:cNvPr>
          <p:cNvSpPr txBox="1"/>
          <p:nvPr/>
        </p:nvSpPr>
        <p:spPr>
          <a:xfrm>
            <a:off x="1651499" y="1943100"/>
            <a:ext cx="153162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5A7D59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대상 구간의 기하구조도 현황</a:t>
            </a:r>
            <a:endParaRPr lang="en-US" altLang="ko-KR" sz="2400" dirty="0">
              <a:solidFill>
                <a:srgbClr val="5A7D59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000" dirty="0">
              <a:solidFill>
                <a:srgbClr val="5A7D59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r>
              <a:rPr lang="en-US" altLang="ko-KR" sz="2400" dirty="0">
                <a:solidFill>
                  <a:srgbClr val="5A7D59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  <a:r>
              <a:rPr lang="en-US" altLang="ko-KR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 - WB 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방향 기준 양방향 </a:t>
            </a:r>
            <a:r>
              <a:rPr lang="en-US" altLang="ko-KR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8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차로 도로임</a:t>
            </a:r>
            <a:endParaRPr lang="en-US" altLang="ko-KR" sz="20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r>
              <a:rPr lang="en-US" altLang="ko-KR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  - WB 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직진 방향에서 차량의 정체 발생</a:t>
            </a:r>
          </a:p>
        </p:txBody>
      </p:sp>
      <p:pic>
        <p:nvPicPr>
          <p:cNvPr id="1029" name="_x312922184">
            <a:extLst>
              <a:ext uri="{FF2B5EF4-FFF2-40B4-BE49-F238E27FC236}">
                <a16:creationId xmlns:a16="http://schemas.microsoft.com/office/drawing/2014/main" id="{0F866CEF-EDE1-F58F-B360-01980DD668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755"/>
          <a:stretch/>
        </p:blipFill>
        <p:spPr bwMode="auto">
          <a:xfrm>
            <a:off x="3962400" y="3543300"/>
            <a:ext cx="10363200" cy="6027549"/>
          </a:xfrm>
          <a:prstGeom prst="rect">
            <a:avLst/>
          </a:prstGeom>
          <a:noFill/>
          <a:ln w="28575">
            <a:solidFill>
              <a:schemeClr val="accent3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3E2805D-306C-FA1D-C9EC-0C6DE60AD37D}"/>
              </a:ext>
            </a:extLst>
          </p:cNvPr>
          <p:cNvSpPr txBox="1"/>
          <p:nvPr/>
        </p:nvSpPr>
        <p:spPr>
          <a:xfrm>
            <a:off x="5347199" y="9687887"/>
            <a:ext cx="7924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&lt;</a:t>
            </a:r>
            <a:r>
              <a:rPr lang="ko-KR" altLang="en-US" sz="2000" b="1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세삼사거리</a:t>
            </a:r>
            <a:r>
              <a:rPr lang="en-US" altLang="ko-KR" sz="2000" b="1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-</a:t>
            </a:r>
            <a:r>
              <a:rPr lang="ko-KR" altLang="en-US" sz="2000" b="1" dirty="0" err="1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매탄권선역사거리</a:t>
            </a:r>
            <a:r>
              <a:rPr lang="ko-KR" altLang="en-US" sz="2000" b="1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기하구조도 현황</a:t>
            </a:r>
            <a:r>
              <a:rPr lang="en-US" altLang="ko-KR" sz="2000" b="1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&gt;</a:t>
            </a:r>
            <a:endParaRPr lang="ko-KR" altLang="en-US" sz="2000" b="1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A4578DFA-52F3-AD60-A92F-C404DECF48B5}"/>
              </a:ext>
            </a:extLst>
          </p:cNvPr>
          <p:cNvGrpSpPr/>
          <p:nvPr/>
        </p:nvGrpSpPr>
        <p:grpSpPr>
          <a:xfrm>
            <a:off x="4893213" y="8368291"/>
            <a:ext cx="8594187" cy="1311494"/>
            <a:chOff x="792227" y="5124231"/>
            <a:chExt cx="7578419" cy="1311494"/>
          </a:xfrm>
          <a:solidFill>
            <a:schemeClr val="accent3">
              <a:lumMod val="40000"/>
              <a:lumOff val="60000"/>
            </a:schemeClr>
          </a:solidFill>
        </p:grpSpPr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0BC4B7C6-9F7F-E05F-BB24-B3959D07A2F6}"/>
                </a:ext>
              </a:extLst>
            </p:cNvPr>
            <p:cNvSpPr/>
            <p:nvPr/>
          </p:nvSpPr>
          <p:spPr>
            <a:xfrm>
              <a:off x="948865" y="5222447"/>
              <a:ext cx="7219640" cy="1096713"/>
            </a:xfrm>
            <a:prstGeom prst="ellipse">
              <a:avLst/>
            </a:prstGeom>
            <a:grpFill/>
            <a:ln>
              <a:noFill/>
            </a:ln>
            <a:effectLst>
              <a:outerShdw blurRad="266700" sx="102000" sy="102000" algn="ctr" rotWithShape="0">
                <a:prstClr val="black">
                  <a:alpha val="3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150" dirty="0"/>
            </a:p>
          </p:txBody>
        </p:sp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B8A7981A-35EE-DB9B-2E52-88AFAD1FE989}"/>
                </a:ext>
              </a:extLst>
            </p:cNvPr>
            <p:cNvSpPr/>
            <p:nvPr/>
          </p:nvSpPr>
          <p:spPr>
            <a:xfrm>
              <a:off x="792227" y="5124231"/>
              <a:ext cx="7578419" cy="1311494"/>
            </a:xfrm>
            <a:prstGeom prst="roundRect">
              <a:avLst>
                <a:gd name="adj" fmla="val 25993"/>
              </a:avLst>
            </a:prstGeom>
            <a:solidFill>
              <a:srgbClr val="5A7D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" name="Object 4"/>
          <p:cNvSpPr txBox="1"/>
          <p:nvPr/>
        </p:nvSpPr>
        <p:spPr>
          <a:xfrm>
            <a:off x="1651499" y="996419"/>
            <a:ext cx="8254501" cy="81560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700" kern="0" spc="-100" dirty="0">
                <a:solidFill>
                  <a:srgbClr val="5A7D59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Gmarket Sans Bold" pitchFamily="34" charset="0"/>
              </a:rPr>
              <a:t>대상구간 현황</a:t>
            </a:r>
            <a:endParaRPr lang="en-US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ABCA313F-0D61-5641-B5AA-947C0A3F60B1}"/>
              </a:ext>
            </a:extLst>
          </p:cNvPr>
          <p:cNvSpPr txBox="1"/>
          <p:nvPr/>
        </p:nvSpPr>
        <p:spPr>
          <a:xfrm rot="16200000">
            <a:off x="-306098" y="1417274"/>
            <a:ext cx="2263261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200" dirty="0">
                <a:solidFill>
                  <a:srgbClr val="0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Traffic control</a:t>
            </a:r>
          </a:p>
          <a:p>
            <a:pPr algn="r"/>
            <a:r>
              <a:rPr lang="en-US" sz="1200" dirty="0">
                <a:solidFill>
                  <a:srgbClr val="0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Project</a:t>
            </a:r>
            <a:endParaRPr lang="en-US" sz="12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89EFC7EC-39C6-374A-2CE5-79BEF5CC39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5413854"/>
              </p:ext>
            </p:extLst>
          </p:nvPr>
        </p:nvGraphicFramePr>
        <p:xfrm>
          <a:off x="457200" y="3157802"/>
          <a:ext cx="10668000" cy="4035558"/>
        </p:xfrm>
        <a:graphic>
          <a:graphicData uri="http://schemas.openxmlformats.org/drawingml/2006/table">
            <a:tbl>
              <a:tblPr>
                <a:tableStyleId>{0505E3EF-67EA-436B-97B2-0124C06EBD24}</a:tableStyleId>
              </a:tblPr>
              <a:tblGrid>
                <a:gridCol w="1751546">
                  <a:extLst>
                    <a:ext uri="{9D8B030D-6E8A-4147-A177-3AD203B41FA5}">
                      <a16:colId xmlns:a16="http://schemas.microsoft.com/office/drawing/2014/main" val="3112898366"/>
                    </a:ext>
                  </a:extLst>
                </a:gridCol>
                <a:gridCol w="754903">
                  <a:extLst>
                    <a:ext uri="{9D8B030D-6E8A-4147-A177-3AD203B41FA5}">
                      <a16:colId xmlns:a16="http://schemas.microsoft.com/office/drawing/2014/main" val="2156520926"/>
                    </a:ext>
                  </a:extLst>
                </a:gridCol>
                <a:gridCol w="754903">
                  <a:extLst>
                    <a:ext uri="{9D8B030D-6E8A-4147-A177-3AD203B41FA5}">
                      <a16:colId xmlns:a16="http://schemas.microsoft.com/office/drawing/2014/main" val="3076503326"/>
                    </a:ext>
                  </a:extLst>
                </a:gridCol>
                <a:gridCol w="754903">
                  <a:extLst>
                    <a:ext uri="{9D8B030D-6E8A-4147-A177-3AD203B41FA5}">
                      <a16:colId xmlns:a16="http://schemas.microsoft.com/office/drawing/2014/main" val="4216611815"/>
                    </a:ext>
                  </a:extLst>
                </a:gridCol>
                <a:gridCol w="754903">
                  <a:extLst>
                    <a:ext uri="{9D8B030D-6E8A-4147-A177-3AD203B41FA5}">
                      <a16:colId xmlns:a16="http://schemas.microsoft.com/office/drawing/2014/main" val="1926294666"/>
                    </a:ext>
                  </a:extLst>
                </a:gridCol>
                <a:gridCol w="754903">
                  <a:extLst>
                    <a:ext uri="{9D8B030D-6E8A-4147-A177-3AD203B41FA5}">
                      <a16:colId xmlns:a16="http://schemas.microsoft.com/office/drawing/2014/main" val="36527749"/>
                    </a:ext>
                  </a:extLst>
                </a:gridCol>
                <a:gridCol w="754903">
                  <a:extLst>
                    <a:ext uri="{9D8B030D-6E8A-4147-A177-3AD203B41FA5}">
                      <a16:colId xmlns:a16="http://schemas.microsoft.com/office/drawing/2014/main" val="1226705600"/>
                    </a:ext>
                  </a:extLst>
                </a:gridCol>
                <a:gridCol w="683712">
                  <a:extLst>
                    <a:ext uri="{9D8B030D-6E8A-4147-A177-3AD203B41FA5}">
                      <a16:colId xmlns:a16="http://schemas.microsoft.com/office/drawing/2014/main" val="844230246"/>
                    </a:ext>
                  </a:extLst>
                </a:gridCol>
                <a:gridCol w="754903">
                  <a:extLst>
                    <a:ext uri="{9D8B030D-6E8A-4147-A177-3AD203B41FA5}">
                      <a16:colId xmlns:a16="http://schemas.microsoft.com/office/drawing/2014/main" val="2120641619"/>
                    </a:ext>
                  </a:extLst>
                </a:gridCol>
                <a:gridCol w="683712">
                  <a:extLst>
                    <a:ext uri="{9D8B030D-6E8A-4147-A177-3AD203B41FA5}">
                      <a16:colId xmlns:a16="http://schemas.microsoft.com/office/drawing/2014/main" val="1712821463"/>
                    </a:ext>
                  </a:extLst>
                </a:gridCol>
                <a:gridCol w="754903">
                  <a:extLst>
                    <a:ext uri="{9D8B030D-6E8A-4147-A177-3AD203B41FA5}">
                      <a16:colId xmlns:a16="http://schemas.microsoft.com/office/drawing/2014/main" val="153031910"/>
                    </a:ext>
                  </a:extLst>
                </a:gridCol>
                <a:gridCol w="754903">
                  <a:extLst>
                    <a:ext uri="{9D8B030D-6E8A-4147-A177-3AD203B41FA5}">
                      <a16:colId xmlns:a16="http://schemas.microsoft.com/office/drawing/2014/main" val="177447923"/>
                    </a:ext>
                  </a:extLst>
                </a:gridCol>
                <a:gridCol w="754903">
                  <a:extLst>
                    <a:ext uri="{9D8B030D-6E8A-4147-A177-3AD203B41FA5}">
                      <a16:colId xmlns:a16="http://schemas.microsoft.com/office/drawing/2014/main" val="2108068688"/>
                    </a:ext>
                  </a:extLst>
                </a:gridCol>
              </a:tblGrid>
              <a:tr h="371319">
                <a:tc gridSpan="13"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kern="0" spc="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&lt;</a:t>
                      </a:r>
                      <a:r>
                        <a:rPr lang="ko-KR" altLang="en-US" sz="1600" b="0" kern="0" spc="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교통량</a:t>
                      </a:r>
                      <a:r>
                        <a:rPr lang="en-US" altLang="ko-KR" sz="1600" b="0" kern="0" spc="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(</a:t>
                      </a:r>
                      <a:r>
                        <a:rPr lang="en-US" altLang="ko-KR" sz="1600" b="0" kern="0" spc="0" dirty="0" err="1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veh</a:t>
                      </a:r>
                      <a:r>
                        <a:rPr lang="en-US" altLang="ko-KR" sz="1600" b="0" kern="0" spc="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/</a:t>
                      </a:r>
                      <a:r>
                        <a:rPr lang="en-US" altLang="ko-KR" sz="1600" b="0" kern="0" spc="0" dirty="0" err="1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hr</a:t>
                      </a:r>
                      <a:r>
                        <a:rPr lang="en-US" altLang="ko-KR" sz="1600" b="0" kern="0" spc="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), </a:t>
                      </a:r>
                      <a:r>
                        <a:rPr lang="ko-KR" altLang="en-US" sz="1600" b="0" kern="0" spc="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비율</a:t>
                      </a:r>
                      <a:r>
                        <a:rPr lang="en-US" altLang="ko-KR" sz="1600" b="0" kern="0" spc="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(%)&gt;</a:t>
                      </a:r>
                      <a:endParaRPr lang="ko-KR" altLang="en-US" sz="1600" b="0" kern="0" spc="0" dirty="0">
                        <a:solidFill>
                          <a:schemeClr val="tx1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D7CB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endParaRPr lang="en-US" sz="1600" b="1" kern="0" spc="0" dirty="0">
                        <a:solidFill>
                          <a:schemeClr val="tx1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D7CB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endParaRPr lang="en-US" sz="1600" b="1" kern="0" spc="0" dirty="0">
                        <a:solidFill>
                          <a:schemeClr val="tx1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D7CB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endParaRPr lang="en-US" sz="1600" b="1" kern="0" spc="0" dirty="0">
                        <a:solidFill>
                          <a:schemeClr val="tx1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D7CB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endParaRPr lang="en-US" sz="1600" b="1" kern="0" spc="0" dirty="0">
                        <a:solidFill>
                          <a:schemeClr val="tx1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D7CB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832714"/>
                  </a:ext>
                </a:extLst>
              </a:tr>
              <a:tr h="3713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ko-KR" altLang="en-US" sz="1600" b="1" kern="0" spc="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접 근 로</a:t>
                      </a:r>
                    </a:p>
                  </a:txBody>
                  <a:tcPr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D7CB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b="1" kern="0" spc="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NB</a:t>
                      </a:r>
                    </a:p>
                  </a:txBody>
                  <a:tcPr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D7CB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b="1" kern="0" spc="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EB</a:t>
                      </a:r>
                    </a:p>
                  </a:txBody>
                  <a:tcPr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D7CB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b="1" kern="0" spc="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SB</a:t>
                      </a:r>
                    </a:p>
                  </a:txBody>
                  <a:tcPr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D7CB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b="1" kern="0" spc="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WB</a:t>
                      </a:r>
                    </a:p>
                  </a:txBody>
                  <a:tcPr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D7CB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7719896"/>
                  </a:ext>
                </a:extLst>
              </a:tr>
              <a:tr h="3713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ko-KR" altLang="en-US" sz="1600" kern="0" spc="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이 동 류</a:t>
                      </a:r>
                    </a:p>
                  </a:txBody>
                  <a:tcPr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D7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kern="0" spc="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LT</a:t>
                      </a:r>
                    </a:p>
                  </a:txBody>
                  <a:tcPr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kern="0" spc="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TH</a:t>
                      </a:r>
                    </a:p>
                  </a:txBody>
                  <a:tcPr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kern="0" spc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RT</a:t>
                      </a:r>
                    </a:p>
                  </a:txBody>
                  <a:tcPr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kern="0" spc="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LT</a:t>
                      </a:r>
                    </a:p>
                  </a:txBody>
                  <a:tcPr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kern="0" spc="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TH</a:t>
                      </a:r>
                    </a:p>
                  </a:txBody>
                  <a:tcPr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kern="0" spc="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RT</a:t>
                      </a:r>
                    </a:p>
                  </a:txBody>
                  <a:tcPr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kern="0" spc="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LT</a:t>
                      </a:r>
                    </a:p>
                  </a:txBody>
                  <a:tcPr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kern="0" spc="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TH</a:t>
                      </a:r>
                    </a:p>
                  </a:txBody>
                  <a:tcPr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kern="0" spc="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RT</a:t>
                      </a:r>
                    </a:p>
                  </a:txBody>
                  <a:tcPr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kern="0" spc="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LT</a:t>
                      </a:r>
                    </a:p>
                  </a:txBody>
                  <a:tcPr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kern="0" spc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TH</a:t>
                      </a:r>
                    </a:p>
                  </a:txBody>
                  <a:tcPr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RT</a:t>
                      </a:r>
                    </a:p>
                  </a:txBody>
                  <a:tcPr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7584085"/>
                  </a:ext>
                </a:extLst>
              </a:tr>
              <a:tr h="38744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ko-KR" altLang="en-US" sz="1600" kern="0" spc="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교통량</a:t>
                      </a:r>
                    </a:p>
                  </a:txBody>
                  <a:tcPr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D7CB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1585</a:t>
                      </a:r>
                    </a:p>
                  </a:txBody>
                  <a:tcPr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1878</a:t>
                      </a:r>
                    </a:p>
                  </a:txBody>
                  <a:tcPr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1465</a:t>
                      </a:r>
                    </a:p>
                  </a:txBody>
                  <a:tcPr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1674</a:t>
                      </a:r>
                    </a:p>
                  </a:txBody>
                  <a:tcPr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5512844"/>
                  </a:ext>
                </a:extLst>
              </a:tr>
              <a:tr h="64347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ko-KR" altLang="en-US" sz="1600" kern="0" spc="0" dirty="0" err="1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방향별</a:t>
                      </a:r>
                      <a:r>
                        <a:rPr lang="ko-KR" altLang="en-US" sz="1600" kern="0" spc="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 교통량</a:t>
                      </a:r>
                    </a:p>
                  </a:txBody>
                  <a:tcPr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D7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571</a:t>
                      </a:r>
                    </a:p>
                  </a:txBody>
                  <a:tcPr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939</a:t>
                      </a:r>
                    </a:p>
                  </a:txBody>
                  <a:tcPr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75</a:t>
                      </a:r>
                    </a:p>
                  </a:txBody>
                  <a:tcPr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142</a:t>
                      </a:r>
                    </a:p>
                  </a:txBody>
                  <a:tcPr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1212</a:t>
                      </a:r>
                    </a:p>
                  </a:txBody>
                  <a:tcPr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524</a:t>
                      </a:r>
                    </a:p>
                  </a:txBody>
                  <a:tcPr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250</a:t>
                      </a:r>
                    </a:p>
                  </a:txBody>
                  <a:tcPr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1001</a:t>
                      </a:r>
                    </a:p>
                  </a:txBody>
                  <a:tcPr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214</a:t>
                      </a:r>
                    </a:p>
                  </a:txBody>
                  <a:tcPr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191</a:t>
                      </a:r>
                    </a:p>
                  </a:txBody>
                  <a:tcPr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1124</a:t>
                      </a:r>
                    </a:p>
                  </a:txBody>
                  <a:tcPr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359</a:t>
                      </a:r>
                    </a:p>
                  </a:txBody>
                  <a:tcPr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4245903"/>
                  </a:ext>
                </a:extLst>
              </a:tr>
              <a:tr h="64347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ko-KR" altLang="en-US" sz="1600" kern="0" spc="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승용차 교통량</a:t>
                      </a:r>
                    </a:p>
                  </a:txBody>
                  <a:tcPr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D7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566</a:t>
                      </a:r>
                    </a:p>
                  </a:txBody>
                  <a:tcPr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901</a:t>
                      </a:r>
                    </a:p>
                  </a:txBody>
                  <a:tcPr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70</a:t>
                      </a:r>
                    </a:p>
                  </a:txBody>
                  <a:tcPr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133</a:t>
                      </a:r>
                    </a:p>
                  </a:txBody>
                  <a:tcPr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1173</a:t>
                      </a:r>
                    </a:p>
                  </a:txBody>
                  <a:tcPr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512</a:t>
                      </a:r>
                    </a:p>
                  </a:txBody>
                  <a:tcPr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247</a:t>
                      </a:r>
                    </a:p>
                  </a:txBody>
                  <a:tcPr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955</a:t>
                      </a:r>
                    </a:p>
                  </a:txBody>
                  <a:tcPr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202</a:t>
                      </a:r>
                    </a:p>
                  </a:txBody>
                  <a:tcPr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191</a:t>
                      </a:r>
                    </a:p>
                  </a:txBody>
                  <a:tcPr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1083</a:t>
                      </a:r>
                    </a:p>
                  </a:txBody>
                  <a:tcPr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343</a:t>
                      </a:r>
                    </a:p>
                  </a:txBody>
                  <a:tcPr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6627733"/>
                  </a:ext>
                </a:extLst>
              </a:tr>
              <a:tr h="60605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ko-KR" altLang="en-US" sz="1600" kern="0" spc="0" dirty="0" err="1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중차량</a:t>
                      </a:r>
                      <a:r>
                        <a:rPr lang="ko-KR" altLang="en-US" sz="1600" kern="0" spc="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 교통량</a:t>
                      </a:r>
                    </a:p>
                  </a:txBody>
                  <a:tcPr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D7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38</a:t>
                      </a:r>
                    </a:p>
                  </a:txBody>
                  <a:tcPr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39</a:t>
                      </a:r>
                    </a:p>
                  </a:txBody>
                  <a:tcPr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12</a:t>
                      </a:r>
                    </a:p>
                  </a:txBody>
                  <a:tcPr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46</a:t>
                      </a:r>
                    </a:p>
                  </a:txBody>
                  <a:tcPr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12</a:t>
                      </a:r>
                    </a:p>
                  </a:txBody>
                  <a:tcPr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41</a:t>
                      </a:r>
                    </a:p>
                  </a:txBody>
                  <a:tcPr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16</a:t>
                      </a:r>
                    </a:p>
                  </a:txBody>
                  <a:tcPr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7717830"/>
                  </a:ext>
                </a:extLst>
              </a:tr>
              <a:tr h="38744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ko-KR" altLang="en-US" sz="1600" kern="0" spc="0" dirty="0" err="1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중차량</a:t>
                      </a:r>
                      <a:r>
                        <a:rPr lang="ko-KR" altLang="en-US" sz="1600" kern="0" spc="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 비율</a:t>
                      </a:r>
                    </a:p>
                  </a:txBody>
                  <a:tcPr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D7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0.9</a:t>
                      </a:r>
                    </a:p>
                  </a:txBody>
                  <a:tcPr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4.0</a:t>
                      </a:r>
                    </a:p>
                  </a:txBody>
                  <a:tcPr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6.7</a:t>
                      </a:r>
                    </a:p>
                  </a:txBody>
                  <a:tcPr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6.3</a:t>
                      </a:r>
                    </a:p>
                  </a:txBody>
                  <a:tcPr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3.2</a:t>
                      </a:r>
                    </a:p>
                  </a:txBody>
                  <a:tcPr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2.3</a:t>
                      </a:r>
                    </a:p>
                  </a:txBody>
                  <a:tcPr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1.2</a:t>
                      </a:r>
                    </a:p>
                  </a:txBody>
                  <a:tcPr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4.6</a:t>
                      </a:r>
                    </a:p>
                  </a:txBody>
                  <a:tcPr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5.6</a:t>
                      </a:r>
                    </a:p>
                  </a:txBody>
                  <a:tcPr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0.0</a:t>
                      </a:r>
                    </a:p>
                  </a:txBody>
                  <a:tcPr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3.6</a:t>
                      </a:r>
                    </a:p>
                  </a:txBody>
                  <a:tcPr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4.5</a:t>
                      </a:r>
                    </a:p>
                  </a:txBody>
                  <a:tcPr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1448952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D6E68571-9573-F3B3-B083-FD60F84BBB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9185009"/>
              </p:ext>
            </p:extLst>
          </p:nvPr>
        </p:nvGraphicFramePr>
        <p:xfrm>
          <a:off x="11506198" y="3157802"/>
          <a:ext cx="6324602" cy="4018444"/>
        </p:xfrm>
        <a:graphic>
          <a:graphicData uri="http://schemas.openxmlformats.org/drawingml/2006/table">
            <a:tbl>
              <a:tblPr>
                <a:tableStyleId>{0505E3EF-67EA-436B-97B2-0124C06EBD24}</a:tableStyleId>
              </a:tblPr>
              <a:tblGrid>
                <a:gridCol w="804036">
                  <a:extLst>
                    <a:ext uri="{9D8B030D-6E8A-4147-A177-3AD203B41FA5}">
                      <a16:colId xmlns:a16="http://schemas.microsoft.com/office/drawing/2014/main" val="2159271954"/>
                    </a:ext>
                  </a:extLst>
                </a:gridCol>
                <a:gridCol w="820220">
                  <a:extLst>
                    <a:ext uri="{9D8B030D-6E8A-4147-A177-3AD203B41FA5}">
                      <a16:colId xmlns:a16="http://schemas.microsoft.com/office/drawing/2014/main" val="3280997421"/>
                    </a:ext>
                  </a:extLst>
                </a:gridCol>
                <a:gridCol w="820220">
                  <a:extLst>
                    <a:ext uri="{9D8B030D-6E8A-4147-A177-3AD203B41FA5}">
                      <a16:colId xmlns:a16="http://schemas.microsoft.com/office/drawing/2014/main" val="1712067468"/>
                    </a:ext>
                  </a:extLst>
                </a:gridCol>
                <a:gridCol w="820220">
                  <a:extLst>
                    <a:ext uri="{9D8B030D-6E8A-4147-A177-3AD203B41FA5}">
                      <a16:colId xmlns:a16="http://schemas.microsoft.com/office/drawing/2014/main" val="1068546808"/>
                    </a:ext>
                  </a:extLst>
                </a:gridCol>
                <a:gridCol w="820220">
                  <a:extLst>
                    <a:ext uri="{9D8B030D-6E8A-4147-A177-3AD203B41FA5}">
                      <a16:colId xmlns:a16="http://schemas.microsoft.com/office/drawing/2014/main" val="3779806379"/>
                    </a:ext>
                  </a:extLst>
                </a:gridCol>
                <a:gridCol w="820220">
                  <a:extLst>
                    <a:ext uri="{9D8B030D-6E8A-4147-A177-3AD203B41FA5}">
                      <a16:colId xmlns:a16="http://schemas.microsoft.com/office/drawing/2014/main" val="2668851998"/>
                    </a:ext>
                  </a:extLst>
                </a:gridCol>
                <a:gridCol w="820220">
                  <a:extLst>
                    <a:ext uri="{9D8B030D-6E8A-4147-A177-3AD203B41FA5}">
                      <a16:colId xmlns:a16="http://schemas.microsoft.com/office/drawing/2014/main" val="2781515840"/>
                    </a:ext>
                  </a:extLst>
                </a:gridCol>
                <a:gridCol w="599246">
                  <a:extLst>
                    <a:ext uri="{9D8B030D-6E8A-4147-A177-3AD203B41FA5}">
                      <a16:colId xmlns:a16="http://schemas.microsoft.com/office/drawing/2014/main" val="3639602632"/>
                    </a:ext>
                  </a:extLst>
                </a:gridCol>
              </a:tblGrid>
              <a:tr h="378733">
                <a:tc gridSpan="8">
                  <a:txBody>
                    <a:bodyPr/>
                    <a:lstStyle/>
                    <a:p>
                      <a:pPr marL="0" marR="0" indent="0" algn="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(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단위 </a:t>
                      </a: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: 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초</a:t>
                      </a: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)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D7CB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1943767"/>
                  </a:ext>
                </a:extLst>
              </a:tr>
              <a:tr h="37873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D7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∅</a:t>
                      </a:r>
                      <a:r>
                        <a:rPr lang="en-US" altLang="ko-KR" sz="1600" b="1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1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∅</a:t>
                      </a:r>
                      <a:r>
                        <a:rPr lang="en-US" altLang="ko-KR" sz="1600" b="1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2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∅</a:t>
                      </a:r>
                      <a:r>
                        <a:rPr lang="en-US" altLang="ko-KR" sz="1600" b="1" kern="0" spc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3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∅</a:t>
                      </a:r>
                      <a:r>
                        <a:rPr lang="en-US" altLang="ko-KR" sz="1600" b="1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4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∅</a:t>
                      </a:r>
                      <a:r>
                        <a:rPr lang="en-US" altLang="ko-KR" sz="1600" b="1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5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∅</a:t>
                      </a:r>
                      <a:r>
                        <a:rPr lang="en-US" altLang="ko-KR" sz="1600" b="1" kern="0" spc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6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주기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9257829"/>
                  </a:ext>
                </a:extLst>
              </a:tr>
              <a:tr h="92872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phase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D7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-50" dirty="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-50" dirty="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-350" dirty="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-50" dirty="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-50" dirty="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180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0701072"/>
                  </a:ext>
                </a:extLst>
              </a:tr>
              <a:tr h="76922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녹색</a:t>
                      </a:r>
                      <a:endParaRPr lang="en-US" altLang="ko-KR" sz="1600" kern="0" spc="0" dirty="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시간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D7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27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27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48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20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20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20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Offset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3602387"/>
                  </a:ext>
                </a:extLst>
              </a:tr>
              <a:tr h="76922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황색</a:t>
                      </a:r>
                      <a:endParaRPr lang="en-US" altLang="ko-KR" sz="1600" kern="0" spc="0" dirty="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시간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D7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3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3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3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3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3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3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4543434"/>
                  </a:ext>
                </a:extLst>
              </a:tr>
              <a:tr h="76922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현시</a:t>
                      </a:r>
                      <a:endParaRPr lang="en-US" altLang="ko-KR" sz="1600" kern="0" spc="0" dirty="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시간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D7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30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30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51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23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23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23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0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621739"/>
                  </a:ext>
                </a:extLst>
              </a:tr>
            </a:tbl>
          </a:graphicData>
        </a:graphic>
      </p:graphicFrame>
      <p:pic>
        <p:nvPicPr>
          <p:cNvPr id="2054" name="_x544172464">
            <a:extLst>
              <a:ext uri="{FF2B5EF4-FFF2-40B4-BE49-F238E27FC236}">
                <a16:creationId xmlns:a16="http://schemas.microsoft.com/office/drawing/2014/main" id="{5190A344-2C27-2032-068F-885BE49D4B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12550505" y="4019919"/>
            <a:ext cx="479695" cy="814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_x544170880">
            <a:extLst>
              <a:ext uri="{FF2B5EF4-FFF2-40B4-BE49-F238E27FC236}">
                <a16:creationId xmlns:a16="http://schemas.microsoft.com/office/drawing/2014/main" id="{C77F9743-72F6-9615-2711-2C9AAA1736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>
                        <a14:foregroundMark x1="15789" y1="80488" x2="15789" y2="8048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3157480" y="4225110"/>
            <a:ext cx="769908" cy="448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_x544172680">
            <a:extLst>
              <a:ext uri="{FF2B5EF4-FFF2-40B4-BE49-F238E27FC236}">
                <a16:creationId xmlns:a16="http://schemas.microsoft.com/office/drawing/2014/main" id="{9E9242AF-E9A6-94A3-5B2D-C918EDAC5A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72851" y="4068636"/>
            <a:ext cx="479695" cy="814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_x544171888">
            <a:extLst>
              <a:ext uri="{FF2B5EF4-FFF2-40B4-BE49-F238E27FC236}">
                <a16:creationId xmlns:a16="http://schemas.microsoft.com/office/drawing/2014/main" id="{6E27B56C-8806-4F39-C581-6B05052EAB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4907092" y="4123861"/>
            <a:ext cx="508094" cy="703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_x544174264">
            <a:extLst>
              <a:ext uri="{FF2B5EF4-FFF2-40B4-BE49-F238E27FC236}">
                <a16:creationId xmlns:a16="http://schemas.microsoft.com/office/drawing/2014/main" id="{ED92343F-29ED-12A6-175F-637BF622DF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>
                        <a14:foregroundMark x1="8271" y1="75610" x2="8271" y2="7561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5631170" y="4155529"/>
            <a:ext cx="703833" cy="477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9" name="_x544173256">
            <a:extLst>
              <a:ext uri="{FF2B5EF4-FFF2-40B4-BE49-F238E27FC236}">
                <a16:creationId xmlns:a16="http://schemas.microsoft.com/office/drawing/2014/main" id="{C59F1C8D-8A92-39D1-028F-C093A87910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697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6572567" y="4027613"/>
            <a:ext cx="508094" cy="763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7651562-A032-F19D-CFEE-9C5873127978}"/>
              </a:ext>
            </a:extLst>
          </p:cNvPr>
          <p:cNvSpPr/>
          <p:nvPr/>
        </p:nvSpPr>
        <p:spPr>
          <a:xfrm>
            <a:off x="437147" y="2150509"/>
            <a:ext cx="3323585" cy="601597"/>
          </a:xfrm>
          <a:prstGeom prst="roundRect">
            <a:avLst>
              <a:gd name="adj" fmla="val 50000"/>
            </a:avLst>
          </a:prstGeom>
          <a:solidFill>
            <a:srgbClr val="415A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매탄권선역</a:t>
            </a:r>
            <a:r>
              <a:rPr lang="ko-KR" altLang="en-US" sz="25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사거리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BEA5C6-C798-7FA9-CA20-775FB36CCE58}"/>
              </a:ext>
            </a:extLst>
          </p:cNvPr>
          <p:cNvSpPr txBox="1"/>
          <p:nvPr/>
        </p:nvSpPr>
        <p:spPr>
          <a:xfrm>
            <a:off x="2362200" y="7410390"/>
            <a:ext cx="7696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&lt;</a:t>
            </a:r>
            <a:r>
              <a:rPr lang="ko-KR" altLang="en-US" sz="2000" b="1" dirty="0" err="1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매탄권선역</a:t>
            </a:r>
            <a:r>
              <a:rPr lang="ko-KR" altLang="en-US" sz="2000" b="1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사거리 교통량 현황</a:t>
            </a:r>
            <a:r>
              <a:rPr lang="en-US" altLang="ko-KR" sz="2000" b="1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&gt;</a:t>
            </a:r>
            <a:endParaRPr lang="ko-KR" altLang="en-US" sz="2000" b="1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BBDCE5-2722-BDCE-628F-97832F633F28}"/>
              </a:ext>
            </a:extLst>
          </p:cNvPr>
          <p:cNvSpPr txBox="1"/>
          <p:nvPr/>
        </p:nvSpPr>
        <p:spPr>
          <a:xfrm>
            <a:off x="11811000" y="7407771"/>
            <a:ext cx="63246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&lt;</a:t>
            </a:r>
            <a:r>
              <a:rPr lang="ko-KR" altLang="en-US" sz="2000" b="1" dirty="0" err="1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매탄권선역</a:t>
            </a:r>
            <a:r>
              <a:rPr lang="ko-KR" altLang="en-US" sz="2000" b="1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사거리 현시체계</a:t>
            </a:r>
            <a:r>
              <a:rPr lang="en-US" altLang="ko-KR" sz="2000" b="1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&gt;</a:t>
            </a:r>
            <a:endParaRPr lang="ko-KR" altLang="en-US" sz="2000" b="1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FF9DF11C-EB3A-459E-89DE-FFE523DFE115}"/>
              </a:ext>
            </a:extLst>
          </p:cNvPr>
          <p:cNvGrpSpPr/>
          <p:nvPr/>
        </p:nvGrpSpPr>
        <p:grpSpPr>
          <a:xfrm>
            <a:off x="5512441" y="8828916"/>
            <a:ext cx="7339026" cy="461665"/>
            <a:chOff x="5896239" y="8828916"/>
            <a:chExt cx="7743561" cy="461665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F7E0713-443C-99B2-CE43-5016CF577291}"/>
                </a:ext>
              </a:extLst>
            </p:cNvPr>
            <p:cNvSpPr txBox="1"/>
            <p:nvPr/>
          </p:nvSpPr>
          <p:spPr>
            <a:xfrm>
              <a:off x="6255909" y="8828916"/>
              <a:ext cx="738389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/>
                </a:rPr>
                <a:t>WB</a:t>
              </a:r>
              <a:r>
                <a:rPr lang="ko-KR" altLang="en-US" sz="2400" b="1" dirty="0"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/>
                </a:rPr>
                <a:t>의 직진 교통량이 다른 방향에 비해 높은 실태 </a:t>
              </a:r>
            </a:p>
          </p:txBody>
        </p: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39EB4796-9329-E009-48F2-7DC3D2FF8E0A}"/>
                </a:ext>
              </a:extLst>
            </p:cNvPr>
            <p:cNvGrpSpPr/>
            <p:nvPr/>
          </p:nvGrpSpPr>
          <p:grpSpPr>
            <a:xfrm>
              <a:off x="5896239" y="8920145"/>
              <a:ext cx="271269" cy="261955"/>
              <a:chOff x="5785755" y="8887169"/>
              <a:chExt cx="271269" cy="261955"/>
            </a:xfrm>
          </p:grpSpPr>
          <p:sp>
            <p:nvSpPr>
              <p:cNvPr id="18" name="Freeform 367">
                <a:extLst>
                  <a:ext uri="{FF2B5EF4-FFF2-40B4-BE49-F238E27FC236}">
                    <a16:creationId xmlns:a16="http://schemas.microsoft.com/office/drawing/2014/main" id="{94837CD0-999C-2395-FA82-E24B040F753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85755" y="8921760"/>
                <a:ext cx="251352" cy="227364"/>
              </a:xfrm>
              <a:custGeom>
                <a:avLst/>
                <a:gdLst>
                  <a:gd name="T0" fmla="*/ 139 w 151"/>
                  <a:gd name="T1" fmla="*/ 10 h 151"/>
                  <a:gd name="T2" fmla="*/ 139 w 151"/>
                  <a:gd name="T3" fmla="*/ 138 h 151"/>
                  <a:gd name="T4" fmla="*/ 10 w 151"/>
                  <a:gd name="T5" fmla="*/ 138 h 151"/>
                  <a:gd name="T6" fmla="*/ 10 w 151"/>
                  <a:gd name="T7" fmla="*/ 10 h 151"/>
                  <a:gd name="T8" fmla="*/ 139 w 151"/>
                  <a:gd name="T9" fmla="*/ 10 h 151"/>
                  <a:gd name="T10" fmla="*/ 151 w 151"/>
                  <a:gd name="T11" fmla="*/ 0 h 151"/>
                  <a:gd name="T12" fmla="*/ 0 w 151"/>
                  <a:gd name="T13" fmla="*/ 0 h 151"/>
                  <a:gd name="T14" fmla="*/ 0 w 151"/>
                  <a:gd name="T15" fmla="*/ 151 h 151"/>
                  <a:gd name="T16" fmla="*/ 151 w 151"/>
                  <a:gd name="T17" fmla="*/ 151 h 151"/>
                  <a:gd name="T18" fmla="*/ 151 w 151"/>
                  <a:gd name="T19" fmla="*/ 0 h 151"/>
                  <a:gd name="T20" fmla="*/ 151 w 151"/>
                  <a:gd name="T21" fmla="*/ 0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51" h="151">
                    <a:moveTo>
                      <a:pt x="139" y="10"/>
                    </a:moveTo>
                    <a:lnTo>
                      <a:pt x="139" y="138"/>
                    </a:lnTo>
                    <a:lnTo>
                      <a:pt x="10" y="138"/>
                    </a:lnTo>
                    <a:lnTo>
                      <a:pt x="10" y="10"/>
                    </a:lnTo>
                    <a:lnTo>
                      <a:pt x="139" y="10"/>
                    </a:lnTo>
                    <a:moveTo>
                      <a:pt x="151" y="0"/>
                    </a:moveTo>
                    <a:lnTo>
                      <a:pt x="0" y="0"/>
                    </a:lnTo>
                    <a:lnTo>
                      <a:pt x="0" y="151"/>
                    </a:lnTo>
                    <a:lnTo>
                      <a:pt x="151" y="151"/>
                    </a:lnTo>
                    <a:lnTo>
                      <a:pt x="151" y="0"/>
                    </a:lnTo>
                    <a:lnTo>
                      <a:pt x="151" y="0"/>
                    </a:lnTo>
                  </a:path>
                </a:pathLst>
              </a:cu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sz="28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19" name="Freeform 365">
                <a:extLst>
                  <a:ext uri="{FF2B5EF4-FFF2-40B4-BE49-F238E27FC236}">
                    <a16:creationId xmlns:a16="http://schemas.microsoft.com/office/drawing/2014/main" id="{2C1D5373-339A-7B86-7DD6-DB606D8756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13997" y="8887169"/>
                <a:ext cx="243027" cy="207786"/>
              </a:xfrm>
              <a:custGeom>
                <a:avLst/>
                <a:gdLst>
                  <a:gd name="T0" fmla="*/ 25 w 72"/>
                  <a:gd name="T1" fmla="*/ 68 h 68"/>
                  <a:gd name="T2" fmla="*/ 2 w 72"/>
                  <a:gd name="T3" fmla="*/ 41 h 68"/>
                  <a:gd name="T4" fmla="*/ 3 w 72"/>
                  <a:gd name="T5" fmla="*/ 32 h 68"/>
                  <a:gd name="T6" fmla="*/ 13 w 72"/>
                  <a:gd name="T7" fmla="*/ 33 h 68"/>
                  <a:gd name="T8" fmla="*/ 24 w 72"/>
                  <a:gd name="T9" fmla="*/ 47 h 68"/>
                  <a:gd name="T10" fmla="*/ 59 w 72"/>
                  <a:gd name="T11" fmla="*/ 3 h 68"/>
                  <a:gd name="T12" fmla="*/ 68 w 72"/>
                  <a:gd name="T13" fmla="*/ 2 h 68"/>
                  <a:gd name="T14" fmla="*/ 70 w 72"/>
                  <a:gd name="T15" fmla="*/ 11 h 68"/>
                  <a:gd name="T16" fmla="*/ 25 w 72"/>
                  <a:gd name="T17" fmla="*/ 68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2" h="68">
                    <a:moveTo>
                      <a:pt x="25" y="68"/>
                    </a:moveTo>
                    <a:cubicBezTo>
                      <a:pt x="2" y="41"/>
                      <a:pt x="2" y="41"/>
                      <a:pt x="2" y="41"/>
                    </a:cubicBezTo>
                    <a:cubicBezTo>
                      <a:pt x="0" y="38"/>
                      <a:pt x="0" y="34"/>
                      <a:pt x="3" y="32"/>
                    </a:cubicBezTo>
                    <a:cubicBezTo>
                      <a:pt x="6" y="30"/>
                      <a:pt x="11" y="31"/>
                      <a:pt x="13" y="33"/>
                    </a:cubicBezTo>
                    <a:cubicBezTo>
                      <a:pt x="24" y="47"/>
                      <a:pt x="24" y="47"/>
                      <a:pt x="24" y="47"/>
                    </a:cubicBezTo>
                    <a:cubicBezTo>
                      <a:pt x="59" y="3"/>
                      <a:pt x="59" y="3"/>
                      <a:pt x="59" y="3"/>
                    </a:cubicBezTo>
                    <a:cubicBezTo>
                      <a:pt x="61" y="0"/>
                      <a:pt x="65" y="0"/>
                      <a:pt x="68" y="2"/>
                    </a:cubicBezTo>
                    <a:cubicBezTo>
                      <a:pt x="71" y="4"/>
                      <a:pt x="72" y="8"/>
                      <a:pt x="70" y="11"/>
                    </a:cubicBezTo>
                    <a:cubicBezTo>
                      <a:pt x="25" y="68"/>
                      <a:pt x="25" y="68"/>
                      <a:pt x="25" y="68"/>
                    </a:cubicBezTo>
                    <a:close/>
                  </a:path>
                </a:pathLst>
              </a:custGeom>
              <a:solidFill>
                <a:srgbClr val="FF6600"/>
              </a:solidFill>
              <a:ln w="127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 latinLnBrk="0"/>
                <a:endParaRPr lang="ko-KR" altLang="en-US" sz="12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076713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1651499" y="996419"/>
            <a:ext cx="8254501" cy="81560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700" kern="0" spc="-100" dirty="0">
                <a:solidFill>
                  <a:srgbClr val="5A7D59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Gmarket Sans Bold" pitchFamily="34" charset="0"/>
              </a:rPr>
              <a:t>대상구간 현황</a:t>
            </a:r>
            <a:endParaRPr lang="en-US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ABCA313F-0D61-5641-B5AA-947C0A3F60B1}"/>
              </a:ext>
            </a:extLst>
          </p:cNvPr>
          <p:cNvSpPr txBox="1"/>
          <p:nvPr/>
        </p:nvSpPr>
        <p:spPr>
          <a:xfrm rot="16200000">
            <a:off x="-306098" y="1417274"/>
            <a:ext cx="2263261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200" dirty="0">
                <a:solidFill>
                  <a:srgbClr val="0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Traffic control</a:t>
            </a:r>
          </a:p>
          <a:p>
            <a:pPr algn="r"/>
            <a:r>
              <a:rPr lang="en-US" sz="1200" dirty="0">
                <a:solidFill>
                  <a:srgbClr val="0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Project</a:t>
            </a:r>
            <a:endParaRPr lang="en-US" sz="12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7651562-A032-F19D-CFEE-9C5873127978}"/>
              </a:ext>
            </a:extLst>
          </p:cNvPr>
          <p:cNvSpPr/>
          <p:nvPr/>
        </p:nvSpPr>
        <p:spPr>
          <a:xfrm>
            <a:off x="437147" y="2150509"/>
            <a:ext cx="3323585" cy="601597"/>
          </a:xfrm>
          <a:prstGeom prst="roundRect">
            <a:avLst>
              <a:gd name="adj" fmla="val 50000"/>
            </a:avLst>
          </a:prstGeom>
          <a:solidFill>
            <a:srgbClr val="415A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세삼</a:t>
            </a:r>
            <a:r>
              <a:rPr lang="ko-KR" altLang="en-US" sz="25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사거리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BEA5C6-C798-7FA9-CA20-775FB36CCE58}"/>
              </a:ext>
            </a:extLst>
          </p:cNvPr>
          <p:cNvSpPr txBox="1"/>
          <p:nvPr/>
        </p:nvSpPr>
        <p:spPr>
          <a:xfrm>
            <a:off x="1705199" y="7410390"/>
            <a:ext cx="7696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&lt;</a:t>
            </a:r>
            <a:r>
              <a:rPr lang="ko-KR" altLang="en-US" sz="2000" b="1" dirty="0" err="1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세삼</a:t>
            </a:r>
            <a:r>
              <a:rPr lang="ko-KR" altLang="en-US" sz="2000" b="1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사거리 교통량 현황</a:t>
            </a:r>
            <a:r>
              <a:rPr lang="en-US" altLang="ko-KR" sz="2000" b="1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&gt;</a:t>
            </a:r>
            <a:endParaRPr lang="ko-KR" altLang="en-US" sz="2000" b="1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BBDCE5-2722-BDCE-628F-97832F633F28}"/>
              </a:ext>
            </a:extLst>
          </p:cNvPr>
          <p:cNvSpPr txBox="1"/>
          <p:nvPr/>
        </p:nvSpPr>
        <p:spPr>
          <a:xfrm>
            <a:off x="11113123" y="7410390"/>
            <a:ext cx="63246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&lt;</a:t>
            </a:r>
            <a:r>
              <a:rPr lang="ko-KR" altLang="en-US" sz="2000" b="1" dirty="0" err="1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세삼</a:t>
            </a:r>
            <a:r>
              <a:rPr lang="ko-KR" altLang="en-US" sz="2000" b="1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사거리 현시체계</a:t>
            </a:r>
            <a:r>
              <a:rPr lang="en-US" altLang="ko-KR" sz="2000" b="1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&gt;</a:t>
            </a:r>
            <a:endParaRPr lang="ko-KR" altLang="en-US" sz="2000" b="1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4468992D-9B24-EA05-7DA9-C0E1B5F969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0977213"/>
              </p:ext>
            </p:extLst>
          </p:nvPr>
        </p:nvGraphicFramePr>
        <p:xfrm>
          <a:off x="643047" y="3080562"/>
          <a:ext cx="9820504" cy="4224180"/>
        </p:xfrm>
        <a:graphic>
          <a:graphicData uri="http://schemas.openxmlformats.org/drawingml/2006/table">
            <a:tbl>
              <a:tblPr>
                <a:tableStyleId>{0505E3EF-67EA-436B-97B2-0124C06EBD24}</a:tableStyleId>
              </a:tblPr>
              <a:tblGrid>
                <a:gridCol w="1612398">
                  <a:extLst>
                    <a:ext uri="{9D8B030D-6E8A-4147-A177-3AD203B41FA5}">
                      <a16:colId xmlns:a16="http://schemas.microsoft.com/office/drawing/2014/main" val="431083751"/>
                    </a:ext>
                  </a:extLst>
                </a:gridCol>
                <a:gridCol w="694931">
                  <a:extLst>
                    <a:ext uri="{9D8B030D-6E8A-4147-A177-3AD203B41FA5}">
                      <a16:colId xmlns:a16="http://schemas.microsoft.com/office/drawing/2014/main" val="696614649"/>
                    </a:ext>
                  </a:extLst>
                </a:gridCol>
                <a:gridCol w="694931">
                  <a:extLst>
                    <a:ext uri="{9D8B030D-6E8A-4147-A177-3AD203B41FA5}">
                      <a16:colId xmlns:a16="http://schemas.microsoft.com/office/drawing/2014/main" val="3106462266"/>
                    </a:ext>
                  </a:extLst>
                </a:gridCol>
                <a:gridCol w="694931">
                  <a:extLst>
                    <a:ext uri="{9D8B030D-6E8A-4147-A177-3AD203B41FA5}">
                      <a16:colId xmlns:a16="http://schemas.microsoft.com/office/drawing/2014/main" val="40428172"/>
                    </a:ext>
                  </a:extLst>
                </a:gridCol>
                <a:gridCol w="694931">
                  <a:extLst>
                    <a:ext uri="{9D8B030D-6E8A-4147-A177-3AD203B41FA5}">
                      <a16:colId xmlns:a16="http://schemas.microsoft.com/office/drawing/2014/main" val="930163598"/>
                    </a:ext>
                  </a:extLst>
                </a:gridCol>
                <a:gridCol w="694931">
                  <a:extLst>
                    <a:ext uri="{9D8B030D-6E8A-4147-A177-3AD203B41FA5}">
                      <a16:colId xmlns:a16="http://schemas.microsoft.com/office/drawing/2014/main" val="2851250233"/>
                    </a:ext>
                  </a:extLst>
                </a:gridCol>
                <a:gridCol w="694931">
                  <a:extLst>
                    <a:ext uri="{9D8B030D-6E8A-4147-A177-3AD203B41FA5}">
                      <a16:colId xmlns:a16="http://schemas.microsoft.com/office/drawing/2014/main" val="1250506102"/>
                    </a:ext>
                  </a:extLst>
                </a:gridCol>
                <a:gridCol w="629398">
                  <a:extLst>
                    <a:ext uri="{9D8B030D-6E8A-4147-A177-3AD203B41FA5}">
                      <a16:colId xmlns:a16="http://schemas.microsoft.com/office/drawing/2014/main" val="2197393316"/>
                    </a:ext>
                  </a:extLst>
                </a:gridCol>
                <a:gridCol w="694931">
                  <a:extLst>
                    <a:ext uri="{9D8B030D-6E8A-4147-A177-3AD203B41FA5}">
                      <a16:colId xmlns:a16="http://schemas.microsoft.com/office/drawing/2014/main" val="21373761"/>
                    </a:ext>
                  </a:extLst>
                </a:gridCol>
                <a:gridCol w="629398">
                  <a:extLst>
                    <a:ext uri="{9D8B030D-6E8A-4147-A177-3AD203B41FA5}">
                      <a16:colId xmlns:a16="http://schemas.microsoft.com/office/drawing/2014/main" val="2939095286"/>
                    </a:ext>
                  </a:extLst>
                </a:gridCol>
                <a:gridCol w="694931">
                  <a:extLst>
                    <a:ext uri="{9D8B030D-6E8A-4147-A177-3AD203B41FA5}">
                      <a16:colId xmlns:a16="http://schemas.microsoft.com/office/drawing/2014/main" val="3071689290"/>
                    </a:ext>
                  </a:extLst>
                </a:gridCol>
                <a:gridCol w="694931">
                  <a:extLst>
                    <a:ext uri="{9D8B030D-6E8A-4147-A177-3AD203B41FA5}">
                      <a16:colId xmlns:a16="http://schemas.microsoft.com/office/drawing/2014/main" val="2658322977"/>
                    </a:ext>
                  </a:extLst>
                </a:gridCol>
                <a:gridCol w="694931">
                  <a:extLst>
                    <a:ext uri="{9D8B030D-6E8A-4147-A177-3AD203B41FA5}">
                      <a16:colId xmlns:a16="http://schemas.microsoft.com/office/drawing/2014/main" val="3247621843"/>
                    </a:ext>
                  </a:extLst>
                </a:gridCol>
              </a:tblGrid>
              <a:tr h="384318">
                <a:tc gridSpan="13"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&lt;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교통량</a:t>
                      </a: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(</a:t>
                      </a:r>
                      <a:r>
                        <a:rPr lang="en-US" altLang="ko-KR" sz="1600" kern="0" spc="0" dirty="0" err="1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veh</a:t>
                      </a: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/</a:t>
                      </a:r>
                      <a:r>
                        <a:rPr lang="en-US" altLang="ko-KR" sz="1600" kern="0" spc="0" dirty="0" err="1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hr</a:t>
                      </a: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), 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비율</a:t>
                      </a: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(%)&gt;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D7CB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>
                    <a:solidFill>
                      <a:srgbClr val="D1D7CB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>
                    <a:solidFill>
                      <a:srgbClr val="D1D7CB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>
                    <a:solidFill>
                      <a:srgbClr val="D1D7CB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>
                    <a:solidFill>
                      <a:srgbClr val="D1D7CB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5136925"/>
                  </a:ext>
                </a:extLst>
              </a:tr>
              <a:tr h="38431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접 근 로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D7CB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b="1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NB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D7CB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b="1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EB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D7CB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b="1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SB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D7CB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b="1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WB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D7CB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3812329"/>
                  </a:ext>
                </a:extLst>
              </a:tr>
              <a:tr h="38431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이 동 류</a:t>
                      </a:r>
                    </a:p>
                  </a:txBody>
                  <a:tcPr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D7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LT</a:t>
                      </a:r>
                    </a:p>
                  </a:txBody>
                  <a:tcPr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TH</a:t>
                      </a:r>
                    </a:p>
                  </a:txBody>
                  <a:tcPr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RT</a:t>
                      </a:r>
                    </a:p>
                  </a:txBody>
                  <a:tcPr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LT</a:t>
                      </a:r>
                    </a:p>
                  </a:txBody>
                  <a:tcPr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TH</a:t>
                      </a:r>
                    </a:p>
                  </a:txBody>
                  <a:tcPr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RT</a:t>
                      </a:r>
                    </a:p>
                  </a:txBody>
                  <a:tcPr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LT</a:t>
                      </a:r>
                    </a:p>
                  </a:txBody>
                  <a:tcPr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TH</a:t>
                      </a:r>
                    </a:p>
                  </a:txBody>
                  <a:tcPr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RT</a:t>
                      </a:r>
                    </a:p>
                  </a:txBody>
                  <a:tcPr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LT</a:t>
                      </a:r>
                    </a:p>
                  </a:txBody>
                  <a:tcPr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TH</a:t>
                      </a:r>
                    </a:p>
                  </a:txBody>
                  <a:tcPr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RT</a:t>
                      </a:r>
                    </a:p>
                  </a:txBody>
                  <a:tcPr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0439262"/>
                  </a:ext>
                </a:extLst>
              </a:tr>
              <a:tr h="40049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교통량</a:t>
                      </a:r>
                    </a:p>
                  </a:txBody>
                  <a:tcPr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D7CB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600</a:t>
                      </a:r>
                    </a:p>
                  </a:txBody>
                  <a:tcPr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1590</a:t>
                      </a:r>
                    </a:p>
                  </a:txBody>
                  <a:tcPr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966</a:t>
                      </a:r>
                    </a:p>
                  </a:txBody>
                  <a:tcPr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1493</a:t>
                      </a:r>
                    </a:p>
                  </a:txBody>
                  <a:tcPr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7662032"/>
                  </a:ext>
                </a:extLst>
              </a:tr>
              <a:tr h="70758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ko-KR" altLang="en-US" sz="1600" kern="0" spc="0" dirty="0" err="1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방향별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 교통량</a:t>
                      </a:r>
                    </a:p>
                  </a:txBody>
                  <a:tcPr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D7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154</a:t>
                      </a:r>
                    </a:p>
                  </a:txBody>
                  <a:tcPr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320</a:t>
                      </a:r>
                    </a:p>
                  </a:txBody>
                  <a:tcPr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126</a:t>
                      </a:r>
                    </a:p>
                  </a:txBody>
                  <a:tcPr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84</a:t>
                      </a:r>
                    </a:p>
                  </a:txBody>
                  <a:tcPr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1326</a:t>
                      </a:r>
                    </a:p>
                  </a:txBody>
                  <a:tcPr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180</a:t>
                      </a:r>
                    </a:p>
                  </a:txBody>
                  <a:tcPr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130</a:t>
                      </a:r>
                    </a:p>
                  </a:txBody>
                  <a:tcPr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635</a:t>
                      </a:r>
                    </a:p>
                  </a:txBody>
                  <a:tcPr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201</a:t>
                      </a:r>
                    </a:p>
                  </a:txBody>
                  <a:tcPr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214</a:t>
                      </a:r>
                    </a:p>
                  </a:txBody>
                  <a:tcPr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919</a:t>
                      </a:r>
                    </a:p>
                  </a:txBody>
                  <a:tcPr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360</a:t>
                      </a:r>
                    </a:p>
                  </a:txBody>
                  <a:tcPr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7823206"/>
                  </a:ext>
                </a:extLst>
              </a:tr>
              <a:tr h="70758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승용차 교통량</a:t>
                      </a:r>
                    </a:p>
                  </a:txBody>
                  <a:tcPr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D7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151</a:t>
                      </a:r>
                    </a:p>
                  </a:txBody>
                  <a:tcPr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302</a:t>
                      </a:r>
                    </a:p>
                  </a:txBody>
                  <a:tcPr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126</a:t>
                      </a:r>
                    </a:p>
                  </a:txBody>
                  <a:tcPr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84</a:t>
                      </a:r>
                    </a:p>
                  </a:txBody>
                  <a:tcPr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1274</a:t>
                      </a:r>
                    </a:p>
                  </a:txBody>
                  <a:tcPr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162</a:t>
                      </a:r>
                    </a:p>
                  </a:txBody>
                  <a:tcPr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127</a:t>
                      </a:r>
                    </a:p>
                  </a:txBody>
                  <a:tcPr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619</a:t>
                      </a:r>
                    </a:p>
                  </a:txBody>
                  <a:tcPr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201</a:t>
                      </a:r>
                    </a:p>
                  </a:txBody>
                  <a:tcPr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211</a:t>
                      </a:r>
                    </a:p>
                  </a:txBody>
                  <a:tcPr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917</a:t>
                      </a:r>
                    </a:p>
                  </a:txBody>
                  <a:tcPr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354</a:t>
                      </a:r>
                    </a:p>
                  </a:txBody>
                  <a:tcPr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5645223"/>
                  </a:ext>
                </a:extLst>
              </a:tr>
              <a:tr h="66644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ko-KR" altLang="en-US" sz="1600" kern="0" spc="0" dirty="0" err="1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중차량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 교통량</a:t>
                      </a:r>
                    </a:p>
                  </a:txBody>
                  <a:tcPr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D7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18</a:t>
                      </a:r>
                    </a:p>
                  </a:txBody>
                  <a:tcPr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52</a:t>
                      </a:r>
                    </a:p>
                  </a:txBody>
                  <a:tcPr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18</a:t>
                      </a:r>
                    </a:p>
                  </a:txBody>
                  <a:tcPr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16</a:t>
                      </a:r>
                    </a:p>
                  </a:txBody>
                  <a:tcPr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8975078"/>
                  </a:ext>
                </a:extLst>
              </a:tr>
              <a:tr h="40049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ko-KR" altLang="en-US" sz="1600" kern="0" spc="0" dirty="0" err="1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중차량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 비율</a:t>
                      </a:r>
                    </a:p>
                  </a:txBody>
                  <a:tcPr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D7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1.9</a:t>
                      </a:r>
                    </a:p>
                  </a:txBody>
                  <a:tcPr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5.6</a:t>
                      </a:r>
                    </a:p>
                  </a:txBody>
                  <a:tcPr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0.0</a:t>
                      </a:r>
                    </a:p>
                  </a:txBody>
                  <a:tcPr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0.0</a:t>
                      </a:r>
                    </a:p>
                  </a:txBody>
                  <a:tcPr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3.9</a:t>
                      </a:r>
                    </a:p>
                  </a:txBody>
                  <a:tcPr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2.3</a:t>
                      </a:r>
                    </a:p>
                  </a:txBody>
                  <a:tcPr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2.5</a:t>
                      </a:r>
                    </a:p>
                  </a:txBody>
                  <a:tcPr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0.0</a:t>
                      </a:r>
                    </a:p>
                  </a:txBody>
                  <a:tcPr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1.4</a:t>
                      </a:r>
                    </a:p>
                  </a:txBody>
                  <a:tcPr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0.2</a:t>
                      </a:r>
                    </a:p>
                  </a:txBody>
                  <a:tcPr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1.7</a:t>
                      </a:r>
                    </a:p>
                  </a:txBody>
                  <a:tcPr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9767851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AAD8C1AA-D650-406E-DE8B-38762FC254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6395604"/>
              </p:ext>
            </p:extLst>
          </p:nvPr>
        </p:nvGraphicFramePr>
        <p:xfrm>
          <a:off x="11101049" y="3080562"/>
          <a:ext cx="6348751" cy="4187507"/>
        </p:xfrm>
        <a:graphic>
          <a:graphicData uri="http://schemas.openxmlformats.org/drawingml/2006/table">
            <a:tbl>
              <a:tblPr>
                <a:tableStyleId>{0505E3EF-67EA-436B-97B2-0124C06EBD24}</a:tableStyleId>
              </a:tblPr>
              <a:tblGrid>
                <a:gridCol w="793168">
                  <a:extLst>
                    <a:ext uri="{9D8B030D-6E8A-4147-A177-3AD203B41FA5}">
                      <a16:colId xmlns:a16="http://schemas.microsoft.com/office/drawing/2014/main" val="891341283"/>
                    </a:ext>
                  </a:extLst>
                </a:gridCol>
                <a:gridCol w="809132">
                  <a:extLst>
                    <a:ext uri="{9D8B030D-6E8A-4147-A177-3AD203B41FA5}">
                      <a16:colId xmlns:a16="http://schemas.microsoft.com/office/drawing/2014/main" val="982065113"/>
                    </a:ext>
                  </a:extLst>
                </a:gridCol>
                <a:gridCol w="809132">
                  <a:extLst>
                    <a:ext uri="{9D8B030D-6E8A-4147-A177-3AD203B41FA5}">
                      <a16:colId xmlns:a16="http://schemas.microsoft.com/office/drawing/2014/main" val="1307481650"/>
                    </a:ext>
                  </a:extLst>
                </a:gridCol>
                <a:gridCol w="809132">
                  <a:extLst>
                    <a:ext uri="{9D8B030D-6E8A-4147-A177-3AD203B41FA5}">
                      <a16:colId xmlns:a16="http://schemas.microsoft.com/office/drawing/2014/main" val="2640737596"/>
                    </a:ext>
                  </a:extLst>
                </a:gridCol>
                <a:gridCol w="809132">
                  <a:extLst>
                    <a:ext uri="{9D8B030D-6E8A-4147-A177-3AD203B41FA5}">
                      <a16:colId xmlns:a16="http://schemas.microsoft.com/office/drawing/2014/main" val="2566802897"/>
                    </a:ext>
                  </a:extLst>
                </a:gridCol>
                <a:gridCol w="809132">
                  <a:extLst>
                    <a:ext uri="{9D8B030D-6E8A-4147-A177-3AD203B41FA5}">
                      <a16:colId xmlns:a16="http://schemas.microsoft.com/office/drawing/2014/main" val="4289741850"/>
                    </a:ext>
                  </a:extLst>
                </a:gridCol>
                <a:gridCol w="809132">
                  <a:extLst>
                    <a:ext uri="{9D8B030D-6E8A-4147-A177-3AD203B41FA5}">
                      <a16:colId xmlns:a16="http://schemas.microsoft.com/office/drawing/2014/main" val="3141570051"/>
                    </a:ext>
                  </a:extLst>
                </a:gridCol>
                <a:gridCol w="700791">
                  <a:extLst>
                    <a:ext uri="{9D8B030D-6E8A-4147-A177-3AD203B41FA5}">
                      <a16:colId xmlns:a16="http://schemas.microsoft.com/office/drawing/2014/main" val="3016189056"/>
                    </a:ext>
                  </a:extLst>
                </a:gridCol>
              </a:tblGrid>
              <a:tr h="365810">
                <a:tc gridSpan="8">
                  <a:txBody>
                    <a:bodyPr/>
                    <a:lstStyle/>
                    <a:p>
                      <a:pPr marL="0" marR="0" indent="0" algn="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(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단위 </a:t>
                      </a: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: 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초</a:t>
                      </a: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)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D7CB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8271072"/>
                  </a:ext>
                </a:extLst>
              </a:tr>
              <a:tr h="42278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D7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∅</a:t>
                      </a:r>
                      <a:r>
                        <a:rPr lang="en-US" altLang="ko-KR" sz="1600" b="1" kern="0" spc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1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D7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∅</a:t>
                      </a:r>
                      <a:r>
                        <a:rPr lang="en-US" altLang="ko-KR" sz="1600" b="1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2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D7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∅</a:t>
                      </a:r>
                      <a:r>
                        <a:rPr lang="en-US" altLang="ko-KR" sz="1600" b="1" kern="0" spc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3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D7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∅</a:t>
                      </a:r>
                      <a:r>
                        <a:rPr lang="en-US" altLang="ko-KR" sz="1600" b="1" kern="0" spc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4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D7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∅</a:t>
                      </a:r>
                      <a:r>
                        <a:rPr lang="en-US" altLang="ko-KR" sz="1600" b="1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5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D7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∅</a:t>
                      </a:r>
                      <a:r>
                        <a:rPr lang="en-US" altLang="ko-KR" sz="1600" b="1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6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D7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주기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D7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9384488"/>
                  </a:ext>
                </a:extLst>
              </a:tr>
              <a:tr h="105886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phase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D7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-5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-50" dirty="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-350" dirty="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-50" dirty="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-5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180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91759155"/>
                  </a:ext>
                </a:extLst>
              </a:tr>
              <a:tr h="77361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녹색</a:t>
                      </a:r>
                      <a:endParaRPr lang="en-US" altLang="ko-KR" sz="1600" kern="0" spc="0" dirty="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시간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D7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27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20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37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17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41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20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-1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Offset</a:t>
                      </a:r>
                      <a:endParaRPr lang="en-US" sz="1600" kern="0" spc="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3344335"/>
                  </a:ext>
                </a:extLst>
              </a:tr>
              <a:tr h="77361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황색</a:t>
                      </a:r>
                      <a:endParaRPr lang="en-US" altLang="ko-KR" sz="1600" kern="0" spc="0" dirty="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시간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D7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3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3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3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3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3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3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3831035"/>
                  </a:ext>
                </a:extLst>
              </a:tr>
              <a:tr h="77361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현시</a:t>
                      </a:r>
                      <a:endParaRPr lang="en-US" altLang="ko-KR" sz="1600" kern="0" spc="0" dirty="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시간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D7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30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23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40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20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44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23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0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5195960"/>
                  </a:ext>
                </a:extLst>
              </a:tr>
            </a:tbl>
          </a:graphicData>
        </a:graphic>
      </p:graphicFrame>
      <p:pic>
        <p:nvPicPr>
          <p:cNvPr id="3078" name="_x351247688">
            <a:extLst>
              <a:ext uri="{FF2B5EF4-FFF2-40B4-BE49-F238E27FC236}">
                <a16:creationId xmlns:a16="http://schemas.microsoft.com/office/drawing/2014/main" id="{BFF30D8C-2F93-A863-95E0-25B490955E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13758955" y="4089398"/>
            <a:ext cx="457198" cy="732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_x351247040">
            <a:extLst>
              <a:ext uri="{FF2B5EF4-FFF2-40B4-BE49-F238E27FC236}">
                <a16:creationId xmlns:a16="http://schemas.microsoft.com/office/drawing/2014/main" id="{B0A7F110-4840-7A6A-5835-55BD86D379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>
                        <a14:foregroundMark x1="8271" y1="80488" x2="8271" y2="8048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2761750" y="4218773"/>
            <a:ext cx="741347" cy="457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_x351247832">
            <a:extLst>
              <a:ext uri="{FF2B5EF4-FFF2-40B4-BE49-F238E27FC236}">
                <a16:creationId xmlns:a16="http://schemas.microsoft.com/office/drawing/2014/main" id="{5B888CAB-C1E2-49F9-FCCC-7F7B784D55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65624" y="4076700"/>
            <a:ext cx="457200" cy="732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_x351250352">
            <a:extLst>
              <a:ext uri="{FF2B5EF4-FFF2-40B4-BE49-F238E27FC236}">
                <a16:creationId xmlns:a16="http://schemas.microsoft.com/office/drawing/2014/main" id="{7B7A743A-900B-B650-1243-F3E64EBE2E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4552648" y="4175340"/>
            <a:ext cx="449643" cy="720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_x351250064">
            <a:extLst>
              <a:ext uri="{FF2B5EF4-FFF2-40B4-BE49-F238E27FC236}">
                <a16:creationId xmlns:a16="http://schemas.microsoft.com/office/drawing/2014/main" id="{5C4DC88A-BD45-C0E5-E1A4-9AA22AF374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>
                        <a14:foregroundMark x1="10526" y1="78049" x2="10526" y2="780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53338" y="4330055"/>
            <a:ext cx="620527" cy="385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3" name="_x351249632">
            <a:extLst>
              <a:ext uri="{FF2B5EF4-FFF2-40B4-BE49-F238E27FC236}">
                <a16:creationId xmlns:a16="http://schemas.microsoft.com/office/drawing/2014/main" id="{2EFE55C7-5896-7C2C-AF6C-9519FD1727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6124911" y="4130519"/>
            <a:ext cx="449642" cy="720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49268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1651499" y="996419"/>
            <a:ext cx="8254501" cy="81560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700" kern="0" spc="-100" dirty="0">
                <a:solidFill>
                  <a:srgbClr val="5A7D59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Gmarket Sans Bold" pitchFamily="34" charset="0"/>
              </a:rPr>
              <a:t>대상구간 현황분석 결과</a:t>
            </a:r>
            <a:endParaRPr lang="en-US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ABCA313F-0D61-5641-B5AA-947C0A3F60B1}"/>
              </a:ext>
            </a:extLst>
          </p:cNvPr>
          <p:cNvSpPr txBox="1"/>
          <p:nvPr/>
        </p:nvSpPr>
        <p:spPr>
          <a:xfrm rot="16200000">
            <a:off x="-306098" y="1417274"/>
            <a:ext cx="2263261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200" dirty="0">
                <a:solidFill>
                  <a:srgbClr val="0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Traffic control</a:t>
            </a:r>
          </a:p>
          <a:p>
            <a:pPr algn="r"/>
            <a:r>
              <a:rPr lang="en-US" sz="1200" dirty="0">
                <a:solidFill>
                  <a:srgbClr val="0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Project</a:t>
            </a:r>
            <a:endParaRPr lang="en-US" sz="12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00012F2F-3CD3-0876-9C93-205309A37F6C}"/>
              </a:ext>
            </a:extLst>
          </p:cNvPr>
          <p:cNvSpPr/>
          <p:nvPr/>
        </p:nvSpPr>
        <p:spPr>
          <a:xfrm>
            <a:off x="437147" y="2150509"/>
            <a:ext cx="3906253" cy="601597"/>
          </a:xfrm>
          <a:prstGeom prst="roundRect">
            <a:avLst>
              <a:gd name="adj" fmla="val 50000"/>
            </a:avLst>
          </a:prstGeom>
          <a:solidFill>
            <a:srgbClr val="415A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VISSIM</a:t>
            </a:r>
            <a:r>
              <a:rPr lang="ko-KR" altLang="en-US" sz="25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을 통한 현황분석</a:t>
            </a: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1882D998-0B59-971C-5B04-95484FF1C4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2578276"/>
              </p:ext>
            </p:extLst>
          </p:nvPr>
        </p:nvGraphicFramePr>
        <p:xfrm>
          <a:off x="729247" y="3079514"/>
          <a:ext cx="9176753" cy="4769563"/>
        </p:xfrm>
        <a:graphic>
          <a:graphicData uri="http://schemas.openxmlformats.org/drawingml/2006/table">
            <a:tbl>
              <a:tblPr>
                <a:tableStyleId>{0505E3EF-67EA-436B-97B2-0124C06EBD24}</a:tableStyleId>
              </a:tblPr>
              <a:tblGrid>
                <a:gridCol w="1556753">
                  <a:extLst>
                    <a:ext uri="{9D8B030D-6E8A-4147-A177-3AD203B41FA5}">
                      <a16:colId xmlns:a16="http://schemas.microsoft.com/office/drawing/2014/main" val="3883674119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49333001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39106203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575318914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740449353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524582118"/>
                    </a:ext>
                  </a:extLst>
                </a:gridCol>
              </a:tblGrid>
              <a:tr h="774689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MOE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D7CB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평균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D7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-16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표준편차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D7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최솟값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D7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최댓값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D7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1053106"/>
                  </a:ext>
                </a:extLst>
              </a:tr>
              <a:tr h="116111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QLEN</a:t>
                      </a: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(m)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D7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 err="1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매탄권선역사거리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WB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직진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D7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402.5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14.72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43.54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497.97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4762351"/>
                  </a:ext>
                </a:extLst>
              </a:tr>
              <a:tr h="83944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TRAVTM</a:t>
                      </a: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(sec)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D7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전체구간 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WB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직진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D7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656.35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35.37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141.91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1150.05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5447339"/>
                  </a:ext>
                </a:extLst>
              </a:tr>
              <a:tr h="79211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SPEEDAVGARITH</a:t>
                      </a: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(km/h)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D7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전체구간 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WB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직진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D7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35.15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2.24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23.82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51.98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3399196"/>
                  </a:ext>
                </a:extLst>
              </a:tr>
              <a:tr h="601101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DELAYAVG(s)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D7CB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95.03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3.40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47.01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128.01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8148198"/>
                  </a:ext>
                </a:extLst>
              </a:tr>
              <a:tr h="601101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STOPAVG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D7CB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1.51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0.13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0.78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2.74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87088503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5F89FD5-67AE-AB32-82E2-7472065F27CB}"/>
              </a:ext>
            </a:extLst>
          </p:cNvPr>
          <p:cNvSpPr txBox="1"/>
          <p:nvPr/>
        </p:nvSpPr>
        <p:spPr>
          <a:xfrm>
            <a:off x="1469523" y="7969633"/>
            <a:ext cx="7696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&lt;VISSIM</a:t>
            </a:r>
            <a:r>
              <a:rPr lang="ko-KR" altLang="en-US" sz="2000" b="1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을 이용한 현황 분석 결과</a:t>
            </a:r>
            <a:r>
              <a:rPr lang="en-US" altLang="ko-KR" sz="2000" b="1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&gt;</a:t>
            </a:r>
            <a:endParaRPr lang="ko-KR" altLang="en-US" sz="2000" b="1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pic>
        <p:nvPicPr>
          <p:cNvPr id="1025" name="_x320795104">
            <a:extLst>
              <a:ext uri="{FF2B5EF4-FFF2-40B4-BE49-F238E27FC236}">
                <a16:creationId xmlns:a16="http://schemas.microsoft.com/office/drawing/2014/main" id="{F1490241-5DF3-3E83-D385-474598A0F9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61368" y="3086100"/>
            <a:ext cx="6096000" cy="4762977"/>
          </a:xfrm>
          <a:prstGeom prst="rect">
            <a:avLst/>
          </a:prstGeom>
          <a:noFill/>
          <a:ln w="28575">
            <a:solidFill>
              <a:schemeClr val="accent3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72EEEB1-1057-118E-4E7F-D812FADF88C7}"/>
              </a:ext>
            </a:extLst>
          </p:cNvPr>
          <p:cNvSpPr txBox="1"/>
          <p:nvPr/>
        </p:nvSpPr>
        <p:spPr>
          <a:xfrm>
            <a:off x="9525000" y="7969633"/>
            <a:ext cx="87687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&lt;</a:t>
            </a:r>
            <a:r>
              <a:rPr lang="en-US" altLang="ko-KR" sz="2000" b="1" kern="0" spc="0" dirty="0">
                <a:solidFill>
                  <a:srgbClr val="000000"/>
                </a:solidFill>
                <a:effectLst/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QLEN, TRAVTM, SPEEDAVGARITH</a:t>
            </a:r>
            <a:r>
              <a:rPr lang="ko-KR" altLang="en-US" sz="2000" b="1" kern="0" spc="0" dirty="0">
                <a:solidFill>
                  <a:srgbClr val="000000"/>
                </a:solidFill>
                <a:effectLst/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의 검지 위치</a:t>
            </a:r>
            <a:r>
              <a:rPr lang="en-US" altLang="ko-KR" sz="2000" b="1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&gt;</a:t>
            </a:r>
            <a:endParaRPr lang="ko-KR" altLang="en-US" sz="2000" b="1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58741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1651499" y="996419"/>
            <a:ext cx="8254501" cy="81560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700" kern="0" spc="-100" dirty="0">
                <a:solidFill>
                  <a:srgbClr val="5A7D59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Gmarket Sans Bold" pitchFamily="34" charset="0"/>
              </a:rPr>
              <a:t>대상구간 현황분석 결과</a:t>
            </a:r>
            <a:endParaRPr lang="en-US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ABCA313F-0D61-5641-B5AA-947C0A3F60B1}"/>
              </a:ext>
            </a:extLst>
          </p:cNvPr>
          <p:cNvSpPr txBox="1"/>
          <p:nvPr/>
        </p:nvSpPr>
        <p:spPr>
          <a:xfrm rot="16200000">
            <a:off x="-306098" y="1417274"/>
            <a:ext cx="2263261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200" dirty="0">
                <a:solidFill>
                  <a:srgbClr val="0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Traffic control</a:t>
            </a:r>
          </a:p>
          <a:p>
            <a:pPr algn="r"/>
            <a:r>
              <a:rPr lang="en-US" sz="1200" dirty="0">
                <a:solidFill>
                  <a:srgbClr val="0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Project</a:t>
            </a:r>
            <a:endParaRPr lang="en-US" sz="12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00012F2F-3CD3-0876-9C93-205309A37F6C}"/>
              </a:ext>
            </a:extLst>
          </p:cNvPr>
          <p:cNvSpPr/>
          <p:nvPr/>
        </p:nvSpPr>
        <p:spPr>
          <a:xfrm>
            <a:off x="437147" y="2150509"/>
            <a:ext cx="3906253" cy="601597"/>
          </a:xfrm>
          <a:prstGeom prst="roundRect">
            <a:avLst>
              <a:gd name="adj" fmla="val 50000"/>
            </a:avLst>
          </a:prstGeom>
          <a:solidFill>
            <a:srgbClr val="415A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SSAM</a:t>
            </a:r>
            <a:r>
              <a:rPr lang="ko-KR" altLang="en-US" sz="25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을 통한 현황분석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F89FD5-67AE-AB32-82E2-7472065F27CB}"/>
              </a:ext>
            </a:extLst>
          </p:cNvPr>
          <p:cNvSpPr txBox="1"/>
          <p:nvPr/>
        </p:nvSpPr>
        <p:spPr>
          <a:xfrm>
            <a:off x="5288449" y="5435445"/>
            <a:ext cx="7696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&lt;SSAM</a:t>
            </a:r>
            <a:r>
              <a:rPr lang="ko-KR" altLang="en-US" sz="2000" b="1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을 이용한 현황 분석 결과</a:t>
            </a:r>
            <a:r>
              <a:rPr lang="en-US" altLang="ko-KR" sz="2000" b="1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&gt;</a:t>
            </a:r>
            <a:endParaRPr lang="ko-KR" altLang="en-US" sz="2000" b="1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6B0A6ABD-F50B-37AB-74F6-243765D5CF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8722061"/>
              </p:ext>
            </p:extLst>
          </p:nvPr>
        </p:nvGraphicFramePr>
        <p:xfrm>
          <a:off x="747099" y="3272122"/>
          <a:ext cx="16778901" cy="2023776"/>
        </p:xfrm>
        <a:graphic>
          <a:graphicData uri="http://schemas.openxmlformats.org/drawingml/2006/table">
            <a:tbl>
              <a:tblPr>
                <a:tableStyleId>{0505E3EF-67EA-436B-97B2-0124C06EBD24}</a:tableStyleId>
              </a:tblPr>
              <a:tblGrid>
                <a:gridCol w="2529501">
                  <a:extLst>
                    <a:ext uri="{9D8B030D-6E8A-4147-A177-3AD203B41FA5}">
                      <a16:colId xmlns:a16="http://schemas.microsoft.com/office/drawing/2014/main" val="3286662600"/>
                    </a:ext>
                  </a:extLst>
                </a:gridCol>
                <a:gridCol w="4405325">
                  <a:extLst>
                    <a:ext uri="{9D8B030D-6E8A-4147-A177-3AD203B41FA5}">
                      <a16:colId xmlns:a16="http://schemas.microsoft.com/office/drawing/2014/main" val="3750939556"/>
                    </a:ext>
                  </a:extLst>
                </a:gridCol>
                <a:gridCol w="3467413">
                  <a:extLst>
                    <a:ext uri="{9D8B030D-6E8A-4147-A177-3AD203B41FA5}">
                      <a16:colId xmlns:a16="http://schemas.microsoft.com/office/drawing/2014/main" val="1922691669"/>
                    </a:ext>
                  </a:extLst>
                </a:gridCol>
                <a:gridCol w="3467413">
                  <a:extLst>
                    <a:ext uri="{9D8B030D-6E8A-4147-A177-3AD203B41FA5}">
                      <a16:colId xmlns:a16="http://schemas.microsoft.com/office/drawing/2014/main" val="3896675022"/>
                    </a:ext>
                  </a:extLst>
                </a:gridCol>
                <a:gridCol w="2909249">
                  <a:extLst>
                    <a:ext uri="{9D8B030D-6E8A-4147-A177-3AD203B41FA5}">
                      <a16:colId xmlns:a16="http://schemas.microsoft.com/office/drawing/2014/main" val="2016301630"/>
                    </a:ext>
                  </a:extLst>
                </a:gridCol>
              </a:tblGrid>
              <a:tr h="40343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b="1" kern="0" spc="0" dirty="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D7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평균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D7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표준편차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D7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최솟값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D7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최댓값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D7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1641463"/>
                  </a:ext>
                </a:extLst>
              </a:tr>
              <a:tr h="54011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Crossing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D7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307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106.23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197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409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4345178"/>
                  </a:ext>
                </a:extLst>
              </a:tr>
              <a:tr h="54011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0" spc="0" dirty="0" err="1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Rear_End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D7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1656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153.91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1509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1816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4008078"/>
                  </a:ext>
                </a:extLst>
              </a:tr>
              <a:tr h="54011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0" spc="0" dirty="0" err="1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Lane_Change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D7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445.67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125.67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416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465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8997156"/>
                  </a:ext>
                </a:extLst>
              </a:tr>
            </a:tbl>
          </a:graphicData>
        </a:graphic>
      </p:graphicFrame>
      <p:grpSp>
        <p:nvGrpSpPr>
          <p:cNvPr id="9" name="그룹 8">
            <a:extLst>
              <a:ext uri="{FF2B5EF4-FFF2-40B4-BE49-F238E27FC236}">
                <a16:creationId xmlns:a16="http://schemas.microsoft.com/office/drawing/2014/main" id="{AD82E1BD-555D-4D8A-B34F-F08E8D206FA9}"/>
              </a:ext>
            </a:extLst>
          </p:cNvPr>
          <p:cNvGrpSpPr/>
          <p:nvPr/>
        </p:nvGrpSpPr>
        <p:grpSpPr>
          <a:xfrm>
            <a:off x="11049000" y="6389554"/>
            <a:ext cx="7696200" cy="3173673"/>
            <a:chOff x="7999379" y="2284856"/>
            <a:chExt cx="7696200" cy="3173673"/>
          </a:xfrm>
        </p:grpSpPr>
        <p:pic>
          <p:nvPicPr>
            <p:cNvPr id="2049" name="_x547638064">
              <a:extLst>
                <a:ext uri="{FF2B5EF4-FFF2-40B4-BE49-F238E27FC236}">
                  <a16:creationId xmlns:a16="http://schemas.microsoft.com/office/drawing/2014/main" id="{1099478A-4D64-2CC9-F9F9-8BA3914846B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47142" y="2284856"/>
              <a:ext cx="5400675" cy="26812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A6B3D3D-7D0A-4255-2564-2847D7A469E5}"/>
                </a:ext>
              </a:extLst>
            </p:cNvPr>
            <p:cNvSpPr txBox="1"/>
            <p:nvPr/>
          </p:nvSpPr>
          <p:spPr>
            <a:xfrm>
              <a:off x="7999379" y="5058419"/>
              <a:ext cx="7696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&lt;</a:t>
              </a:r>
              <a:r>
                <a:rPr lang="ko-KR" altLang="en-US" sz="2000" b="1" kern="0" spc="0" dirty="0">
                  <a:solidFill>
                    <a:srgbClr val="000000"/>
                  </a:solidFill>
                  <a:effectLst/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전체구간 현황 분석 결과 </a:t>
              </a:r>
              <a:r>
                <a:rPr lang="en-US" altLang="ko-KR" sz="2000" b="1" kern="0" spc="0" dirty="0">
                  <a:solidFill>
                    <a:srgbClr val="000000"/>
                  </a:solidFill>
                  <a:effectLst/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SSAM Image</a:t>
              </a:r>
              <a:r>
                <a:rPr lang="en-US" altLang="ko-KR" sz="2000" b="1" dirty="0"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&gt;</a:t>
              </a:r>
              <a:endParaRPr lang="ko-KR" altLang="en-US" sz="2000" b="1" dirty="0">
                <a:latin typeface="KoPub돋움체 Medium" panose="00000600000000000000" pitchFamily="2" charset="-127"/>
                <a:ea typeface="KoPub돋움체 Medium" panose="00000600000000000000" pitchFamily="2" charset="-127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E534FA2F-AA0E-49E5-B07D-B55D460B971C}"/>
              </a:ext>
            </a:extLst>
          </p:cNvPr>
          <p:cNvGrpSpPr/>
          <p:nvPr/>
        </p:nvGrpSpPr>
        <p:grpSpPr>
          <a:xfrm>
            <a:off x="-593951" y="6389554"/>
            <a:ext cx="7696200" cy="3271959"/>
            <a:chOff x="306422" y="6410824"/>
            <a:chExt cx="7696200" cy="3271959"/>
          </a:xfrm>
        </p:grpSpPr>
        <p:pic>
          <p:nvPicPr>
            <p:cNvPr id="2051" name="_x547640728">
              <a:extLst>
                <a:ext uri="{FF2B5EF4-FFF2-40B4-BE49-F238E27FC236}">
                  <a16:creationId xmlns:a16="http://schemas.microsoft.com/office/drawing/2014/main" id="{3A7F8E24-0564-A0C1-D6B6-22C44029A1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37870" y="6410824"/>
              <a:ext cx="5400675" cy="26812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1DA7FCD-1225-BDF2-4F90-950644857281}"/>
                </a:ext>
              </a:extLst>
            </p:cNvPr>
            <p:cNvSpPr txBox="1"/>
            <p:nvPr/>
          </p:nvSpPr>
          <p:spPr>
            <a:xfrm>
              <a:off x="306422" y="9282673"/>
              <a:ext cx="7696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kern="0" spc="0" dirty="0">
                  <a:solidFill>
                    <a:srgbClr val="000000"/>
                  </a:solidFill>
                  <a:effectLst/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&lt;</a:t>
              </a:r>
              <a:r>
                <a:rPr lang="ko-KR" altLang="en-US" sz="2000" b="1" kern="0" spc="0" dirty="0" err="1">
                  <a:solidFill>
                    <a:srgbClr val="000000"/>
                  </a:solidFill>
                  <a:effectLst/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매탄권선역사거리</a:t>
              </a:r>
              <a:r>
                <a:rPr lang="ko-KR" altLang="en-US" sz="2000" b="1" kern="0" spc="0" dirty="0">
                  <a:solidFill>
                    <a:srgbClr val="000000"/>
                  </a:solidFill>
                  <a:effectLst/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 현황 분석 결과 </a:t>
              </a:r>
              <a:r>
                <a:rPr lang="en-US" altLang="ko-KR" sz="2000" b="1" kern="0" spc="0" dirty="0">
                  <a:solidFill>
                    <a:srgbClr val="000000"/>
                  </a:solidFill>
                  <a:effectLst/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SSAM Image&gt;</a:t>
              </a:r>
              <a:endParaRPr lang="ko-KR" altLang="en-US" sz="2000" b="1" kern="0" spc="0" dirty="0">
                <a:solidFill>
                  <a:srgbClr val="000000"/>
                </a:solidFill>
                <a:effectLst/>
                <a:latin typeface="한컴바탕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4A8E39A8-D69C-46E5-8EF6-F5F8B58FF27F}"/>
              </a:ext>
            </a:extLst>
          </p:cNvPr>
          <p:cNvGrpSpPr/>
          <p:nvPr/>
        </p:nvGrpSpPr>
        <p:grpSpPr>
          <a:xfrm>
            <a:off x="5227524" y="6389554"/>
            <a:ext cx="7696200" cy="3271959"/>
            <a:chOff x="7999379" y="6410824"/>
            <a:chExt cx="7696200" cy="3271959"/>
          </a:xfrm>
        </p:grpSpPr>
        <p:pic>
          <p:nvPicPr>
            <p:cNvPr id="2053" name="_x209409816">
              <a:extLst>
                <a:ext uri="{FF2B5EF4-FFF2-40B4-BE49-F238E27FC236}">
                  <a16:creationId xmlns:a16="http://schemas.microsoft.com/office/drawing/2014/main" id="{7A9807E7-702A-2C04-ED7D-72801F1C092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79568" y="6410824"/>
              <a:ext cx="5400675" cy="26812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5409266-F784-45B8-1A6A-37C3AB5BB9E2}"/>
                </a:ext>
              </a:extLst>
            </p:cNvPr>
            <p:cNvSpPr txBox="1"/>
            <p:nvPr/>
          </p:nvSpPr>
          <p:spPr>
            <a:xfrm>
              <a:off x="7999379" y="9282673"/>
              <a:ext cx="7696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&lt;</a:t>
              </a:r>
              <a:r>
                <a:rPr lang="ko-KR" altLang="en-US" sz="2000" b="1" kern="0" spc="0" dirty="0">
                  <a:solidFill>
                    <a:srgbClr val="000000"/>
                  </a:solidFill>
                  <a:effectLst/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세삼사거리 현황 분석 결과 </a:t>
              </a:r>
              <a:r>
                <a:rPr lang="en-US" altLang="ko-KR" sz="2000" b="1" kern="0" spc="0" dirty="0">
                  <a:solidFill>
                    <a:srgbClr val="000000"/>
                  </a:solidFill>
                  <a:effectLst/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SSAM Image</a:t>
              </a:r>
              <a:r>
                <a:rPr lang="en-US" altLang="ko-KR" sz="2000" b="1" dirty="0"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&gt;</a:t>
              </a:r>
              <a:endParaRPr lang="ko-KR" altLang="en-US" sz="2000" b="1" dirty="0">
                <a:latin typeface="KoPub돋움체 Medium" panose="00000600000000000000" pitchFamily="2" charset="-127"/>
                <a:ea typeface="KoPub돋움체 Medium" panose="000006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637656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544</TotalTime>
  <Words>1529</Words>
  <Application>Microsoft Office PowerPoint</Application>
  <PresentationFormat>사용자 지정</PresentationFormat>
  <Paragraphs>650</Paragraphs>
  <Slides>19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33" baseType="lpstr">
      <vt:lpstr>Gmarket Sans Bold</vt:lpstr>
      <vt:lpstr>KoPubWorldDotum_Pro Bold</vt:lpstr>
      <vt:lpstr>KoPubWorld돋움체 Medium</vt:lpstr>
      <vt:lpstr>KoPub돋움체 Bold</vt:lpstr>
      <vt:lpstr>KoPub돋움체 Medium</vt:lpstr>
      <vt:lpstr>Rix모던고딕 B</vt:lpstr>
      <vt:lpstr>나눔스퀘어 Bold</vt:lpstr>
      <vt:lpstr>맑은 고딕</vt:lpstr>
      <vt:lpstr>한컴바탕</vt:lpstr>
      <vt:lpstr>Arial</vt:lpstr>
      <vt:lpstr>Calibri</vt:lpstr>
      <vt:lpstr>Symbol</vt:lpstr>
      <vt:lpstr>Wingdings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문 현아</cp:lastModifiedBy>
  <cp:revision>57</cp:revision>
  <dcterms:created xsi:type="dcterms:W3CDTF">2022-12-12T10:48:33Z</dcterms:created>
  <dcterms:modified xsi:type="dcterms:W3CDTF">2022-12-13T05:14:04Z</dcterms:modified>
</cp:coreProperties>
</file>